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65" r:id="rId5"/>
    <p:sldId id="260" r:id="rId6"/>
    <p:sldId id="261" r:id="rId7"/>
    <p:sldId id="263" r:id="rId8"/>
    <p:sldId id="266" r:id="rId9"/>
    <p:sldId id="267" r:id="rId10"/>
    <p:sldId id="268" r:id="rId11"/>
    <p:sldId id="269" r:id="rId12"/>
    <p:sldId id="270" r:id="rId13"/>
    <p:sldId id="271" r:id="rId14"/>
    <p:sldId id="276" r:id="rId15"/>
    <p:sldId id="262" r:id="rId16"/>
    <p:sldId id="272" r:id="rId17"/>
    <p:sldId id="273" r:id="rId18"/>
    <p:sldId id="274" r:id="rId19"/>
    <p:sldId id="275"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C7"/>
    <a:srgbClr val="1A0040"/>
    <a:srgbClr val="6600FF"/>
    <a:srgbClr val="FFE0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8"/>
    <p:restoredTop sz="94674"/>
  </p:normalViewPr>
  <p:slideViewPr>
    <p:cSldViewPr snapToGrid="0" snapToObjects="1">
      <p:cViewPr>
        <p:scale>
          <a:sx n="54" d="100"/>
          <a:sy n="54" d="100"/>
        </p:scale>
        <p:origin x="-1512" y="-3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90BCF-EE26-134E-810F-3DB35009DEDA}" type="datetimeFigureOut">
              <a:rPr lang="en-US" smtClean="0"/>
              <a:t>8/21/16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C9F91-22ED-614D-80F8-73DAC2B7E23F}" type="slidenum">
              <a:rPr lang="en-US" smtClean="0"/>
              <a:t>‹#›</a:t>
            </a:fld>
            <a:endParaRPr lang="en-US"/>
          </a:p>
        </p:txBody>
      </p:sp>
    </p:spTree>
    <p:extLst>
      <p:ext uri="{BB962C8B-B14F-4D97-AF65-F5344CB8AC3E}">
        <p14:creationId xmlns:p14="http://schemas.microsoft.com/office/powerpoint/2010/main" val="209354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6</a:t>
            </a:fld>
            <a:endParaRPr lang="en-US"/>
          </a:p>
        </p:txBody>
      </p:sp>
    </p:spTree>
    <p:extLst>
      <p:ext uri="{BB962C8B-B14F-4D97-AF65-F5344CB8AC3E}">
        <p14:creationId xmlns:p14="http://schemas.microsoft.com/office/powerpoint/2010/main" val="191434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20</a:t>
            </a:fld>
            <a:endParaRPr lang="en-US"/>
          </a:p>
        </p:txBody>
      </p:sp>
    </p:spTree>
    <p:extLst>
      <p:ext uri="{BB962C8B-B14F-4D97-AF65-F5344CB8AC3E}">
        <p14:creationId xmlns:p14="http://schemas.microsoft.com/office/powerpoint/2010/main" val="41312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7</a:t>
            </a:fld>
            <a:endParaRPr lang="en-US"/>
          </a:p>
        </p:txBody>
      </p:sp>
    </p:spTree>
    <p:extLst>
      <p:ext uri="{BB962C8B-B14F-4D97-AF65-F5344CB8AC3E}">
        <p14:creationId xmlns:p14="http://schemas.microsoft.com/office/powerpoint/2010/main" val="16678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8</a:t>
            </a:fld>
            <a:endParaRPr lang="en-US"/>
          </a:p>
        </p:txBody>
      </p:sp>
    </p:spTree>
    <p:extLst>
      <p:ext uri="{BB962C8B-B14F-4D97-AF65-F5344CB8AC3E}">
        <p14:creationId xmlns:p14="http://schemas.microsoft.com/office/powerpoint/2010/main" val="166784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9</a:t>
            </a:fld>
            <a:endParaRPr lang="en-US"/>
          </a:p>
        </p:txBody>
      </p:sp>
    </p:spTree>
    <p:extLst>
      <p:ext uri="{BB962C8B-B14F-4D97-AF65-F5344CB8AC3E}">
        <p14:creationId xmlns:p14="http://schemas.microsoft.com/office/powerpoint/2010/main" val="166784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10</a:t>
            </a:fld>
            <a:endParaRPr lang="en-US"/>
          </a:p>
        </p:txBody>
      </p:sp>
    </p:spTree>
    <p:extLst>
      <p:ext uri="{BB962C8B-B14F-4D97-AF65-F5344CB8AC3E}">
        <p14:creationId xmlns:p14="http://schemas.microsoft.com/office/powerpoint/2010/main" val="166784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11</a:t>
            </a:fld>
            <a:endParaRPr lang="en-US"/>
          </a:p>
        </p:txBody>
      </p:sp>
    </p:spTree>
    <p:extLst>
      <p:ext uri="{BB962C8B-B14F-4D97-AF65-F5344CB8AC3E}">
        <p14:creationId xmlns:p14="http://schemas.microsoft.com/office/powerpoint/2010/main" val="166784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12</a:t>
            </a:fld>
            <a:endParaRPr lang="en-US"/>
          </a:p>
        </p:txBody>
      </p:sp>
    </p:spTree>
    <p:extLst>
      <p:ext uri="{BB962C8B-B14F-4D97-AF65-F5344CB8AC3E}">
        <p14:creationId xmlns:p14="http://schemas.microsoft.com/office/powerpoint/2010/main" val="166784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13</a:t>
            </a:fld>
            <a:endParaRPr lang="en-US"/>
          </a:p>
        </p:txBody>
      </p:sp>
    </p:spTree>
    <p:extLst>
      <p:ext uri="{BB962C8B-B14F-4D97-AF65-F5344CB8AC3E}">
        <p14:creationId xmlns:p14="http://schemas.microsoft.com/office/powerpoint/2010/main" val="166784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C9F91-22ED-614D-80F8-73DAC2B7E23F}" type="slidenum">
              <a:rPr lang="en-US" smtClean="0"/>
              <a:t>14</a:t>
            </a:fld>
            <a:endParaRPr lang="en-US"/>
          </a:p>
        </p:txBody>
      </p:sp>
    </p:spTree>
    <p:extLst>
      <p:ext uri="{BB962C8B-B14F-4D97-AF65-F5344CB8AC3E}">
        <p14:creationId xmlns:p14="http://schemas.microsoft.com/office/powerpoint/2010/main" val="166784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5877B7-45B9-F94A-B74B-EAAC2B76E77C}"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29930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877B7-45B9-F94A-B74B-EAAC2B76E77C}"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142348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877B7-45B9-F94A-B74B-EAAC2B76E77C}"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159675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877B7-45B9-F94A-B74B-EAAC2B76E77C}"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47957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877B7-45B9-F94A-B74B-EAAC2B76E77C}"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62694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877B7-45B9-F94A-B74B-EAAC2B76E77C}"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154083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877B7-45B9-F94A-B74B-EAAC2B76E77C}" type="datetimeFigureOut">
              <a:rPr lang="en-US" smtClean="0"/>
              <a:t>8/21/16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30730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877B7-45B9-F94A-B74B-EAAC2B76E77C}" type="datetimeFigureOut">
              <a:rPr lang="en-US" smtClean="0"/>
              <a:t>8/21/16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12837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877B7-45B9-F94A-B74B-EAAC2B76E77C}" type="datetimeFigureOut">
              <a:rPr lang="en-US" smtClean="0"/>
              <a:t>8/21/16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152383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877B7-45B9-F94A-B74B-EAAC2B76E77C}"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17643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877B7-45B9-F94A-B74B-EAAC2B76E77C}"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BCA8-1AAF-A246-83BF-4FB5A379DC00}" type="slidenum">
              <a:rPr lang="en-US" smtClean="0"/>
              <a:t>‹#›</a:t>
            </a:fld>
            <a:endParaRPr lang="en-US"/>
          </a:p>
        </p:txBody>
      </p:sp>
    </p:spTree>
    <p:extLst>
      <p:ext uri="{BB962C8B-B14F-4D97-AF65-F5344CB8AC3E}">
        <p14:creationId xmlns:p14="http://schemas.microsoft.com/office/powerpoint/2010/main" val="1789292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877B7-45B9-F94A-B74B-EAAC2B76E77C}" type="datetimeFigureOut">
              <a:rPr lang="en-US" smtClean="0"/>
              <a:t>8/21/16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BCA8-1AAF-A246-83BF-4FB5A379DC00}" type="slidenum">
              <a:rPr lang="en-US" smtClean="0"/>
              <a:t>‹#›</a:t>
            </a:fld>
            <a:endParaRPr lang="en-US"/>
          </a:p>
        </p:txBody>
      </p:sp>
    </p:spTree>
    <p:extLst>
      <p:ext uri="{BB962C8B-B14F-4D97-AF65-F5344CB8AC3E}">
        <p14:creationId xmlns:p14="http://schemas.microsoft.com/office/powerpoint/2010/main" val="181414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echcrunch.com/event-info/disrupt-sf-20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66254" y="350875"/>
            <a:ext cx="2104808" cy="4019106"/>
          </a:xfrm>
        </p:spPr>
        <p:txBody>
          <a:bodyPr>
            <a:noAutofit/>
          </a:bodyPr>
          <a:lstStyle/>
          <a:p>
            <a:pPr algn="l">
              <a:lnSpc>
                <a:spcPts val="4500"/>
              </a:lnSpc>
            </a:pPr>
            <a:r>
              <a:rPr lang="en-US" sz="4800" dirty="0" smtClean="0">
                <a:solidFill>
                  <a:schemeClr val="bg1"/>
                </a:solidFill>
                <a:latin typeface="Changa One" charset="0"/>
                <a:ea typeface="Changa One" charset="0"/>
                <a:cs typeface="Changa One" charset="0"/>
              </a:rPr>
              <a:t>From the Arab World to Silicon Valley</a:t>
            </a:r>
            <a:endParaRPr lang="en-US" sz="4800" dirty="0">
              <a:solidFill>
                <a:schemeClr val="bg1"/>
              </a:solidFill>
              <a:latin typeface="Changa One" charset="0"/>
              <a:ea typeface="Changa One" charset="0"/>
              <a:cs typeface="Changa One" charset="0"/>
            </a:endParaRPr>
          </a:p>
        </p:txBody>
      </p:sp>
      <p:sp>
        <p:nvSpPr>
          <p:cNvPr id="3" name="Subtitle 2"/>
          <p:cNvSpPr>
            <a:spLocks noGrp="1"/>
          </p:cNvSpPr>
          <p:nvPr>
            <p:ph type="subTitle" idx="1"/>
          </p:nvPr>
        </p:nvSpPr>
        <p:spPr>
          <a:xfrm>
            <a:off x="266254" y="5078050"/>
            <a:ext cx="2426375" cy="2249850"/>
          </a:xfrm>
        </p:spPr>
        <p:txBody>
          <a:bodyPr>
            <a:noAutofit/>
          </a:bodyPr>
          <a:lstStyle/>
          <a:p>
            <a:pPr algn="l">
              <a:lnSpc>
                <a:spcPts val="3000"/>
              </a:lnSpc>
              <a:spcBef>
                <a:spcPts val="0"/>
              </a:spcBef>
            </a:pPr>
            <a:r>
              <a:rPr lang="en-US" sz="3400" dirty="0" smtClean="0">
                <a:solidFill>
                  <a:srgbClr val="00FAC7"/>
                </a:solidFill>
                <a:latin typeface="Changa Medium" charset="0"/>
                <a:ea typeface="Changa Medium" charset="0"/>
                <a:cs typeface="Changa Medium" charset="0"/>
              </a:rPr>
              <a:t>Sept.</a:t>
            </a:r>
          </a:p>
          <a:p>
            <a:pPr algn="l">
              <a:lnSpc>
                <a:spcPts val="3000"/>
              </a:lnSpc>
              <a:spcBef>
                <a:spcPts val="0"/>
              </a:spcBef>
            </a:pPr>
            <a:r>
              <a:rPr lang="en-US" sz="3400" dirty="0" smtClean="0">
                <a:solidFill>
                  <a:srgbClr val="00FAC7"/>
                </a:solidFill>
                <a:latin typeface="Changa Medium" charset="0"/>
                <a:ea typeface="Changa Medium" charset="0"/>
                <a:cs typeface="Changa Medium" charset="0"/>
              </a:rPr>
              <a:t>8–14</a:t>
            </a:r>
          </a:p>
          <a:p>
            <a:pPr algn="l">
              <a:lnSpc>
                <a:spcPts val="3000"/>
              </a:lnSpc>
              <a:spcBef>
                <a:spcPts val="0"/>
              </a:spcBef>
            </a:pPr>
            <a:r>
              <a:rPr lang="en-US" sz="3400" dirty="0" smtClean="0">
                <a:solidFill>
                  <a:srgbClr val="00FAC7"/>
                </a:solidFill>
                <a:latin typeface="Changa Medium" charset="0"/>
                <a:ea typeface="Changa Medium" charset="0"/>
                <a:cs typeface="Changa Medium" charset="0"/>
              </a:rPr>
              <a:t>2016</a:t>
            </a:r>
          </a:p>
          <a:p>
            <a:pPr algn="l">
              <a:lnSpc>
                <a:spcPts val="3000"/>
              </a:lnSpc>
              <a:spcBef>
                <a:spcPts val="0"/>
              </a:spcBef>
            </a:pPr>
            <a:r>
              <a:rPr lang="en-US" dirty="0" smtClean="0">
                <a:solidFill>
                  <a:srgbClr val="00FAC7"/>
                </a:solidFill>
                <a:latin typeface="Changa ExtraLight" charset="0"/>
                <a:ea typeface="Changa ExtraLight" charset="0"/>
                <a:cs typeface="Changa ExtraLight" charset="0"/>
              </a:rPr>
              <a:t>3</a:t>
            </a:r>
            <a:r>
              <a:rPr lang="en-US" baseline="30000" dirty="0" smtClean="0">
                <a:solidFill>
                  <a:srgbClr val="00FAC7"/>
                </a:solidFill>
                <a:latin typeface="Changa ExtraLight" charset="0"/>
                <a:ea typeface="Changa ExtraLight" charset="0"/>
                <a:cs typeface="Changa ExtraLight" charset="0"/>
              </a:rPr>
              <a:t>rd</a:t>
            </a:r>
            <a:r>
              <a:rPr lang="en-US" spc="-300" dirty="0" smtClean="0">
                <a:solidFill>
                  <a:srgbClr val="00FAC7"/>
                </a:solidFill>
                <a:latin typeface="Changa ExtraLight" charset="0"/>
                <a:ea typeface="Changa ExtraLight" charset="0"/>
                <a:cs typeface="Changa ExtraLight" charset="0"/>
              </a:rPr>
              <a:t>––––––– </a:t>
            </a:r>
            <a:r>
              <a:rPr lang="en-US" dirty="0" smtClean="0">
                <a:solidFill>
                  <a:srgbClr val="00FAC7"/>
                </a:solidFill>
                <a:latin typeface="Changa ExtraLight" charset="0"/>
                <a:ea typeface="Changa ExtraLight" charset="0"/>
                <a:cs typeface="Changa ExtraLight" charset="0"/>
              </a:rPr>
              <a:t>edition</a:t>
            </a:r>
            <a:endParaRPr lang="en-US" dirty="0">
              <a:solidFill>
                <a:srgbClr val="00FAC7"/>
              </a:solidFill>
              <a:latin typeface="Changa ExtraLight" charset="0"/>
              <a:ea typeface="Changa ExtraLight" charset="0"/>
              <a:cs typeface="Changa ExtraLight"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136" y="350875"/>
            <a:ext cx="7815620" cy="2175757"/>
          </a:xfrm>
          <a:prstGeom prst="rect">
            <a:avLst/>
          </a:prstGeom>
        </p:spPr>
      </p:pic>
    </p:spTree>
    <p:extLst>
      <p:ext uri="{BB962C8B-B14F-4D97-AF65-F5344CB8AC3E}">
        <p14:creationId xmlns:p14="http://schemas.microsoft.com/office/powerpoint/2010/main" val="9805004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2016 Edition</a:t>
            </a:r>
            <a:endParaRPr lang="en-US" b="1" dirty="0">
              <a:solidFill>
                <a:schemeClr val="bg1"/>
              </a:solidFill>
              <a:latin typeface="Changa" charset="0"/>
              <a:ea typeface="Changa" charset="0"/>
              <a:cs typeface="Changa" charset="0"/>
            </a:endParaRPr>
          </a:p>
        </p:txBody>
      </p:sp>
      <p:sp>
        <p:nvSpPr>
          <p:cNvPr id="21" name="Content Placeholder 2"/>
          <p:cNvSpPr txBox="1">
            <a:spLocks/>
          </p:cNvSpPr>
          <p:nvPr/>
        </p:nvSpPr>
        <p:spPr>
          <a:xfrm>
            <a:off x="321715" y="3654806"/>
            <a:ext cx="719887"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6" name="Content Placeholder 2"/>
          <p:cNvSpPr txBox="1">
            <a:spLocks/>
          </p:cNvSpPr>
          <p:nvPr/>
        </p:nvSpPr>
        <p:spPr>
          <a:xfrm>
            <a:off x="274082"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err="1">
                <a:solidFill>
                  <a:srgbClr val="00FAC7"/>
                </a:solidFill>
                <a:latin typeface="Changa ExtraLight" charset="0"/>
                <a:ea typeface="Changa ExtraLight" charset="0"/>
                <a:cs typeface="Changa ExtraLight" charset="0"/>
              </a:rPr>
              <a:t>Liwwa</a:t>
            </a:r>
            <a:r>
              <a:rPr lang="en-US" sz="2000" dirty="0">
                <a:solidFill>
                  <a:srgbClr val="00FAC7"/>
                </a:solidFill>
                <a:latin typeface="Changa ExtraLight" charset="0"/>
                <a:ea typeface="Changa ExtraLight" charset="0"/>
                <a:cs typeface="Changa ExtraLight" charset="0"/>
              </a:rPr>
              <a:t> delivers jobs and income growth in the markets they serve. The way they do that is by facilitating capital access for small businesses - a $250 billion gap in the Middle East </a:t>
            </a:r>
            <a:r>
              <a:rPr lang="en-US" sz="2000" dirty="0" smtClean="0">
                <a:solidFill>
                  <a:srgbClr val="00FAC7"/>
                </a:solidFill>
                <a:latin typeface="Changa ExtraLight" charset="0"/>
                <a:ea typeface="Changa ExtraLight" charset="0"/>
                <a:cs typeface="Changa ExtraLight" charset="0"/>
              </a:rPr>
              <a:t>alone.</a:t>
            </a:r>
            <a:endParaRPr lang="en-US" sz="2000" dirty="0"/>
          </a:p>
        </p:txBody>
      </p:sp>
      <p:sp>
        <p:nvSpPr>
          <p:cNvPr id="22" name="Content Placeholder 2"/>
          <p:cNvSpPr txBox="1">
            <a:spLocks/>
          </p:cNvSpPr>
          <p:nvPr/>
        </p:nvSpPr>
        <p:spPr>
          <a:xfrm>
            <a:off x="6659987" y="3654806"/>
            <a:ext cx="1394211"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9" name="Content Placeholder 2"/>
          <p:cNvSpPr txBox="1">
            <a:spLocks/>
          </p:cNvSpPr>
          <p:nvPr/>
        </p:nvSpPr>
        <p:spPr>
          <a:xfrm>
            <a:off x="6605331"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smtClean="0">
                <a:solidFill>
                  <a:srgbClr val="00FAC7"/>
                </a:solidFill>
                <a:latin typeface="Changa ExtraLight" charset="0"/>
                <a:ea typeface="Changa ExtraLight" charset="0"/>
                <a:cs typeface="Changa ExtraLight" charset="0"/>
              </a:rPr>
              <a:t>Mondo Ride </a:t>
            </a:r>
            <a:r>
              <a:rPr lang="en-US" sz="2000" dirty="0">
                <a:solidFill>
                  <a:srgbClr val="00FAC7"/>
                </a:solidFill>
                <a:latin typeface="Changa ExtraLight" charset="0"/>
                <a:ea typeface="Changa ExtraLight" charset="0"/>
                <a:cs typeface="Changa ExtraLight" charset="0"/>
              </a:rPr>
              <a:t>allows users to order cars with a single click and move around the city in the safest way possible, with the most reliable drivers, and at the lowest fares. Mondo Ride app has unique features not offered by any similar service.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73" y="2347281"/>
            <a:ext cx="2254796" cy="1011952"/>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987" y="2046110"/>
            <a:ext cx="1612514" cy="1340067"/>
          </a:xfrm>
          <a:prstGeom prst="rect">
            <a:avLst/>
          </a:prstGeom>
        </p:spPr>
      </p:pic>
      <p:sp>
        <p:nvSpPr>
          <p:cNvPr id="11" name="TextBox 10"/>
          <p:cNvSpPr txBox="1"/>
          <p:nvPr/>
        </p:nvSpPr>
        <p:spPr>
          <a:xfrm>
            <a:off x="286581" y="1027191"/>
            <a:ext cx="2931738" cy="523220"/>
          </a:xfrm>
          <a:prstGeom prst="rect">
            <a:avLst/>
          </a:prstGeom>
          <a:solidFill>
            <a:srgbClr val="6600FF"/>
          </a:solidFill>
        </p:spPr>
        <p:txBody>
          <a:bodyPr wrap="square" rtlCol="0" anchor="b">
            <a:spAutoFit/>
          </a:bodyPr>
          <a:lstStyle/>
          <a:p>
            <a:r>
              <a:rPr lang="en-US" sz="2800" dirty="0" smtClean="0">
                <a:solidFill>
                  <a:srgbClr val="00FAC7"/>
                </a:solidFill>
                <a:latin typeface="Changa ExtraLight" charset="0"/>
                <a:ea typeface="Changa ExtraLight" charset="0"/>
                <a:cs typeface="Changa ExtraLight" charset="0"/>
              </a:rPr>
              <a:t>Teams Profiles</a:t>
            </a:r>
            <a:endParaRPr lang="en-US" sz="2800"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26974561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2016 Edition</a:t>
            </a:r>
            <a:endParaRPr lang="en-US" b="1" dirty="0">
              <a:solidFill>
                <a:schemeClr val="bg1"/>
              </a:solidFill>
              <a:latin typeface="Changa" charset="0"/>
              <a:ea typeface="Changa" charset="0"/>
              <a:cs typeface="Changa" charset="0"/>
            </a:endParaRPr>
          </a:p>
        </p:txBody>
      </p:sp>
      <p:sp>
        <p:nvSpPr>
          <p:cNvPr id="21" name="Content Placeholder 2"/>
          <p:cNvSpPr txBox="1">
            <a:spLocks/>
          </p:cNvSpPr>
          <p:nvPr/>
        </p:nvSpPr>
        <p:spPr>
          <a:xfrm>
            <a:off x="321716" y="3654806"/>
            <a:ext cx="522022"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6" name="Content Placeholder 2"/>
          <p:cNvSpPr txBox="1">
            <a:spLocks/>
          </p:cNvSpPr>
          <p:nvPr/>
        </p:nvSpPr>
        <p:spPr>
          <a:xfrm>
            <a:off x="274082"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rgbClr val="00FAC7"/>
                </a:solidFill>
                <a:latin typeface="Changa ExtraLight" charset="0"/>
                <a:ea typeface="Changa ExtraLight" charset="0"/>
                <a:cs typeface="Changa ExtraLight" charset="0"/>
              </a:rPr>
              <a:t>NAR is designing and developing drone-based solutions allowing current drones on the market to analyze and interpret data on the fly for real-time updates of safety-critical applications in the Wildfires and Oil &amp; Gas sectors, to promote rapid </a:t>
            </a:r>
            <a:r>
              <a:rPr lang="en-US" sz="2000" dirty="0" smtClean="0">
                <a:solidFill>
                  <a:srgbClr val="00FAC7"/>
                </a:solidFill>
                <a:latin typeface="Changa ExtraLight" charset="0"/>
                <a:ea typeface="Changa ExtraLight" charset="0"/>
                <a:cs typeface="Changa ExtraLight" charset="0"/>
              </a:rPr>
              <a:t>responses. NAR's </a:t>
            </a:r>
            <a:r>
              <a:rPr lang="en-US" sz="2000" dirty="0">
                <a:solidFill>
                  <a:srgbClr val="00FAC7"/>
                </a:solidFill>
                <a:latin typeface="Changa ExtraLight" charset="0"/>
                <a:ea typeface="Changa ExtraLight" charset="0"/>
                <a:cs typeface="Changa ExtraLight" charset="0"/>
              </a:rPr>
              <a:t>drone solution enables the cost-effective, fast and safe monitoring of long pipelines for leakages and corrosion as well as large and hard to reach forest areas for </a:t>
            </a:r>
            <a:r>
              <a:rPr lang="en-US" sz="2000" dirty="0" smtClean="0">
                <a:solidFill>
                  <a:srgbClr val="00FAC7"/>
                </a:solidFill>
                <a:latin typeface="Changa ExtraLight" charset="0"/>
                <a:ea typeface="Changa ExtraLight" charset="0"/>
                <a:cs typeface="Changa ExtraLight" charset="0"/>
              </a:rPr>
              <a:t>potential hotspots</a:t>
            </a:r>
            <a:r>
              <a:rPr lang="en-US" sz="2000" dirty="0">
                <a:solidFill>
                  <a:srgbClr val="00FAC7"/>
                </a:solidFill>
                <a:latin typeface="Changa ExtraLight" charset="0"/>
                <a:ea typeface="Changa ExtraLight" charset="0"/>
                <a:cs typeface="Changa ExtraLight" charset="0"/>
              </a:rPr>
              <a:t>.</a:t>
            </a:r>
          </a:p>
        </p:txBody>
      </p:sp>
      <p:sp>
        <p:nvSpPr>
          <p:cNvPr id="22" name="Content Placeholder 2"/>
          <p:cNvSpPr txBox="1">
            <a:spLocks/>
          </p:cNvSpPr>
          <p:nvPr/>
        </p:nvSpPr>
        <p:spPr>
          <a:xfrm>
            <a:off x="6659987" y="3654806"/>
            <a:ext cx="577621"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9" name="Content Placeholder 2"/>
          <p:cNvSpPr txBox="1">
            <a:spLocks/>
          </p:cNvSpPr>
          <p:nvPr/>
        </p:nvSpPr>
        <p:spPr>
          <a:xfrm>
            <a:off x="6605331"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err="1">
                <a:solidFill>
                  <a:srgbClr val="00FAC7"/>
                </a:solidFill>
                <a:latin typeface="Changa ExtraLight" charset="0"/>
                <a:ea typeface="Changa ExtraLight" charset="0"/>
                <a:cs typeface="Changa ExtraLight" charset="0"/>
              </a:rPr>
              <a:t>Myki</a:t>
            </a:r>
            <a:r>
              <a:rPr lang="en-US" sz="2000" dirty="0">
                <a:solidFill>
                  <a:srgbClr val="00FAC7"/>
                </a:solidFill>
                <a:latin typeface="Changa ExtraLight" charset="0"/>
                <a:ea typeface="Changa ExtraLight" charset="0"/>
                <a:cs typeface="Changa ExtraLight" charset="0"/>
              </a:rPr>
              <a:t> is an enterprise mobile solution that eliminates the need for usernames and passwords. </a:t>
            </a:r>
            <a:r>
              <a:rPr lang="en-US" sz="2000" dirty="0" err="1">
                <a:solidFill>
                  <a:srgbClr val="00FAC7"/>
                </a:solidFill>
                <a:latin typeface="Changa ExtraLight" charset="0"/>
                <a:ea typeface="Changa ExtraLight" charset="0"/>
                <a:cs typeface="Changa ExtraLight" charset="0"/>
              </a:rPr>
              <a:t>myki</a:t>
            </a:r>
            <a:r>
              <a:rPr lang="en-US" sz="2000" dirty="0">
                <a:solidFill>
                  <a:srgbClr val="00FAC7"/>
                </a:solidFill>
                <a:latin typeface="Changa ExtraLight" charset="0"/>
                <a:ea typeface="Changa ExtraLight" charset="0"/>
                <a:cs typeface="Changa ExtraLight" charset="0"/>
              </a:rPr>
              <a:t> is the future of identity management.</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672" y="2046110"/>
            <a:ext cx="2468832" cy="134006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73" y="2162785"/>
            <a:ext cx="1223392" cy="1223392"/>
          </a:xfrm>
          <a:prstGeom prst="rect">
            <a:avLst/>
          </a:prstGeom>
        </p:spPr>
      </p:pic>
      <p:sp>
        <p:nvSpPr>
          <p:cNvPr id="12" name="TextBox 11"/>
          <p:cNvSpPr txBox="1"/>
          <p:nvPr/>
        </p:nvSpPr>
        <p:spPr>
          <a:xfrm>
            <a:off x="286581" y="1027191"/>
            <a:ext cx="2931738" cy="523220"/>
          </a:xfrm>
          <a:prstGeom prst="rect">
            <a:avLst/>
          </a:prstGeom>
          <a:solidFill>
            <a:srgbClr val="6600FF"/>
          </a:solidFill>
        </p:spPr>
        <p:txBody>
          <a:bodyPr wrap="square" rtlCol="0" anchor="b">
            <a:spAutoFit/>
          </a:bodyPr>
          <a:lstStyle/>
          <a:p>
            <a:r>
              <a:rPr lang="en-US" sz="2800" dirty="0" smtClean="0">
                <a:solidFill>
                  <a:srgbClr val="00FAC7"/>
                </a:solidFill>
                <a:latin typeface="Changa ExtraLight" charset="0"/>
                <a:ea typeface="Changa ExtraLight" charset="0"/>
                <a:cs typeface="Changa ExtraLight" charset="0"/>
              </a:rPr>
              <a:t>Teams Profiles</a:t>
            </a:r>
            <a:endParaRPr lang="en-US" sz="2800"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1434036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2016 Edition</a:t>
            </a:r>
            <a:endParaRPr lang="en-US" b="1" dirty="0">
              <a:solidFill>
                <a:schemeClr val="bg1"/>
              </a:solidFill>
              <a:latin typeface="Changa" charset="0"/>
              <a:ea typeface="Changa" charset="0"/>
              <a:cs typeface="Changa" charset="0"/>
            </a:endParaRPr>
          </a:p>
        </p:txBody>
      </p:sp>
      <p:sp>
        <p:nvSpPr>
          <p:cNvPr id="21" name="Content Placeholder 2"/>
          <p:cNvSpPr txBox="1">
            <a:spLocks/>
          </p:cNvSpPr>
          <p:nvPr/>
        </p:nvSpPr>
        <p:spPr>
          <a:xfrm>
            <a:off x="321715" y="3654806"/>
            <a:ext cx="1001620"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6" name="Content Placeholder 2"/>
          <p:cNvSpPr txBox="1">
            <a:spLocks/>
          </p:cNvSpPr>
          <p:nvPr/>
        </p:nvSpPr>
        <p:spPr>
          <a:xfrm>
            <a:off x="274082"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err="1">
                <a:solidFill>
                  <a:srgbClr val="00FAC7"/>
                </a:solidFill>
                <a:latin typeface="Changa ExtraLight" charset="0"/>
                <a:ea typeface="Changa ExtraLight" charset="0"/>
                <a:cs typeface="Changa ExtraLight" charset="0"/>
              </a:rPr>
              <a:t>Pixelbug</a:t>
            </a:r>
            <a:r>
              <a:rPr lang="en-US" sz="2000" dirty="0">
                <a:solidFill>
                  <a:srgbClr val="00FAC7"/>
                </a:solidFill>
                <a:latin typeface="Changa ExtraLight" charset="0"/>
                <a:ea typeface="Changa ExtraLight" charset="0"/>
                <a:cs typeface="Changa ExtraLight" charset="0"/>
              </a:rPr>
              <a:t> offers world class augmented reality technology apps from the hub of the Middle East. </a:t>
            </a:r>
            <a:r>
              <a:rPr lang="en-US" sz="2000" dirty="0" err="1">
                <a:solidFill>
                  <a:srgbClr val="00FAC7"/>
                </a:solidFill>
                <a:latin typeface="Changa ExtraLight" charset="0"/>
                <a:ea typeface="Changa ExtraLight" charset="0"/>
                <a:cs typeface="Changa ExtraLight" charset="0"/>
              </a:rPr>
              <a:t>Pixelbug</a:t>
            </a:r>
            <a:r>
              <a:rPr lang="en-US" sz="2000" dirty="0">
                <a:solidFill>
                  <a:srgbClr val="00FAC7"/>
                </a:solidFill>
                <a:latin typeface="Changa ExtraLight" charset="0"/>
                <a:ea typeface="Changa ExtraLight" charset="0"/>
                <a:cs typeface="Changa ExtraLight" charset="0"/>
              </a:rPr>
              <a:t> is a Dubai based company and is composed of a multi-cultural team with international experience.</a:t>
            </a:r>
          </a:p>
        </p:txBody>
      </p:sp>
      <p:sp>
        <p:nvSpPr>
          <p:cNvPr id="22" name="Content Placeholder 2"/>
          <p:cNvSpPr txBox="1">
            <a:spLocks/>
          </p:cNvSpPr>
          <p:nvPr/>
        </p:nvSpPr>
        <p:spPr>
          <a:xfrm>
            <a:off x="6659987" y="3654806"/>
            <a:ext cx="1019238"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9" name="Content Placeholder 2"/>
          <p:cNvSpPr txBox="1">
            <a:spLocks/>
          </p:cNvSpPr>
          <p:nvPr/>
        </p:nvSpPr>
        <p:spPr>
          <a:xfrm>
            <a:off x="6605331"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err="1">
                <a:solidFill>
                  <a:srgbClr val="00FAC7"/>
                </a:solidFill>
                <a:latin typeface="Changa ExtraLight" charset="0"/>
                <a:ea typeface="Changa ExtraLight" charset="0"/>
                <a:cs typeface="Changa ExtraLight" charset="0"/>
              </a:rPr>
              <a:t>Proximie</a:t>
            </a:r>
            <a:r>
              <a:rPr lang="en-US" sz="2000" dirty="0">
                <a:solidFill>
                  <a:srgbClr val="00FAC7"/>
                </a:solidFill>
                <a:latin typeface="Changa ExtraLight" charset="0"/>
                <a:ea typeface="Changa ExtraLight" charset="0"/>
                <a:cs typeface="Changa ExtraLight" charset="0"/>
              </a:rPr>
              <a:t> aims to </a:t>
            </a:r>
            <a:r>
              <a:rPr lang="en-US" sz="2000" dirty="0" err="1">
                <a:solidFill>
                  <a:srgbClr val="00FAC7"/>
                </a:solidFill>
                <a:latin typeface="Changa ExtraLight" charset="0"/>
                <a:ea typeface="Changa ExtraLight" charset="0"/>
                <a:cs typeface="Changa ExtraLight" charset="0"/>
              </a:rPr>
              <a:t>revolutionise</a:t>
            </a:r>
            <a:r>
              <a:rPr lang="en-US" sz="2000" dirty="0">
                <a:solidFill>
                  <a:srgbClr val="00FAC7"/>
                </a:solidFill>
                <a:latin typeface="Changa ExtraLight" charset="0"/>
                <a:ea typeface="Changa ExtraLight" charset="0"/>
                <a:cs typeface="Changa ExtraLight" charset="0"/>
              </a:rPr>
              <a:t> the way surgeons work and educate through augmented virtual guidance. Using the latest advances in technology, our platform enables consultations to be provided remotely, both locally and globally.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15" y="2465295"/>
            <a:ext cx="3192642" cy="92088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986" y="2769545"/>
            <a:ext cx="3615927" cy="616634"/>
          </a:xfrm>
          <a:prstGeom prst="rect">
            <a:avLst/>
          </a:prstGeom>
        </p:spPr>
      </p:pic>
      <p:sp>
        <p:nvSpPr>
          <p:cNvPr id="11" name="TextBox 10"/>
          <p:cNvSpPr txBox="1"/>
          <p:nvPr/>
        </p:nvSpPr>
        <p:spPr>
          <a:xfrm>
            <a:off x="286581" y="1027191"/>
            <a:ext cx="2931738" cy="523220"/>
          </a:xfrm>
          <a:prstGeom prst="rect">
            <a:avLst/>
          </a:prstGeom>
          <a:solidFill>
            <a:srgbClr val="6600FF"/>
          </a:solidFill>
        </p:spPr>
        <p:txBody>
          <a:bodyPr wrap="square" rtlCol="0" anchor="b">
            <a:spAutoFit/>
          </a:bodyPr>
          <a:lstStyle/>
          <a:p>
            <a:r>
              <a:rPr lang="en-US" sz="2800" dirty="0" smtClean="0">
                <a:solidFill>
                  <a:srgbClr val="00FAC7"/>
                </a:solidFill>
                <a:latin typeface="Changa ExtraLight" charset="0"/>
                <a:ea typeface="Changa ExtraLight" charset="0"/>
                <a:cs typeface="Changa ExtraLight" charset="0"/>
              </a:rPr>
              <a:t>Teams Profiles</a:t>
            </a:r>
            <a:endParaRPr lang="en-US" sz="2800"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6032706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2016 Edition</a:t>
            </a:r>
            <a:endParaRPr lang="en-US" b="1" dirty="0">
              <a:solidFill>
                <a:schemeClr val="bg1"/>
              </a:solidFill>
              <a:latin typeface="Changa" charset="0"/>
              <a:ea typeface="Changa" charset="0"/>
              <a:cs typeface="Changa" charset="0"/>
            </a:endParaRPr>
          </a:p>
        </p:txBody>
      </p:sp>
      <p:sp>
        <p:nvSpPr>
          <p:cNvPr id="21" name="Content Placeholder 2"/>
          <p:cNvSpPr txBox="1">
            <a:spLocks/>
          </p:cNvSpPr>
          <p:nvPr/>
        </p:nvSpPr>
        <p:spPr>
          <a:xfrm>
            <a:off x="321715" y="3654806"/>
            <a:ext cx="1070658"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6" name="Content Placeholder 2"/>
          <p:cNvSpPr txBox="1">
            <a:spLocks/>
          </p:cNvSpPr>
          <p:nvPr/>
        </p:nvSpPr>
        <p:spPr>
          <a:xfrm>
            <a:off x="274082"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err="1">
                <a:solidFill>
                  <a:srgbClr val="00FAC7"/>
                </a:solidFill>
                <a:latin typeface="Changa ExtraLight" charset="0"/>
                <a:ea typeface="Changa ExtraLight" charset="0"/>
                <a:cs typeface="Changa ExtraLight" charset="0"/>
              </a:rPr>
              <a:t>Wrappup</a:t>
            </a:r>
            <a:r>
              <a:rPr lang="en-US" sz="2000" dirty="0">
                <a:solidFill>
                  <a:srgbClr val="00FAC7"/>
                </a:solidFill>
                <a:latin typeface="Changa ExtraLight" charset="0"/>
                <a:ea typeface="Changa ExtraLight" charset="0"/>
                <a:cs typeface="Changa ExtraLight" charset="0"/>
              </a:rPr>
              <a:t> is a smart voice recorder that allows you to summarize your meetings and makes your meeting discussions easily </a:t>
            </a:r>
            <a:r>
              <a:rPr lang="en-US" sz="2000" dirty="0" smtClean="0">
                <a:solidFill>
                  <a:srgbClr val="00FAC7"/>
                </a:solidFill>
                <a:latin typeface="Changa ExtraLight" charset="0"/>
                <a:ea typeface="Changa ExtraLight" charset="0"/>
                <a:cs typeface="Changa ExtraLight" charset="0"/>
              </a:rPr>
              <a:t>searchable.</a:t>
            </a:r>
            <a:endParaRPr lang="en-US" sz="2000" dirty="0">
              <a:solidFill>
                <a:srgbClr val="00FAC7"/>
              </a:solidFill>
              <a:latin typeface="Changa ExtraLight" charset="0"/>
              <a:ea typeface="Changa ExtraLight" charset="0"/>
              <a:cs typeface="Changa ExtraLight"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3" y="2116939"/>
            <a:ext cx="2623415" cy="1269241"/>
          </a:xfrm>
          <a:prstGeom prst="rect">
            <a:avLst/>
          </a:prstGeom>
        </p:spPr>
      </p:pic>
      <p:sp>
        <p:nvSpPr>
          <p:cNvPr id="8" name="TextBox 7"/>
          <p:cNvSpPr txBox="1"/>
          <p:nvPr/>
        </p:nvSpPr>
        <p:spPr>
          <a:xfrm>
            <a:off x="286581" y="1027191"/>
            <a:ext cx="2931738" cy="523220"/>
          </a:xfrm>
          <a:prstGeom prst="rect">
            <a:avLst/>
          </a:prstGeom>
          <a:solidFill>
            <a:srgbClr val="6600FF"/>
          </a:solidFill>
        </p:spPr>
        <p:txBody>
          <a:bodyPr wrap="square" rtlCol="0" anchor="b">
            <a:spAutoFit/>
          </a:bodyPr>
          <a:lstStyle/>
          <a:p>
            <a:r>
              <a:rPr lang="en-US" sz="2800" dirty="0" smtClean="0">
                <a:solidFill>
                  <a:srgbClr val="00FAC7"/>
                </a:solidFill>
                <a:latin typeface="Changa ExtraLight" charset="0"/>
                <a:ea typeface="Changa ExtraLight" charset="0"/>
                <a:cs typeface="Changa ExtraLight" charset="0"/>
              </a:rPr>
              <a:t>Teams Profiles</a:t>
            </a:r>
            <a:endParaRPr lang="en-US" sz="2800"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42793046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Saudi Teams</a:t>
            </a:r>
            <a:endParaRPr lang="en-US" b="1" dirty="0">
              <a:solidFill>
                <a:schemeClr val="bg1"/>
              </a:solidFill>
              <a:latin typeface="Changa" charset="0"/>
              <a:ea typeface="Changa" charset="0"/>
              <a:cs typeface="Changa" charset="0"/>
            </a:endParaRPr>
          </a:p>
        </p:txBody>
      </p:sp>
      <p:sp>
        <p:nvSpPr>
          <p:cNvPr id="14" name="TextBox 13"/>
          <p:cNvSpPr txBox="1"/>
          <p:nvPr/>
        </p:nvSpPr>
        <p:spPr>
          <a:xfrm>
            <a:off x="274082" y="1010237"/>
            <a:ext cx="3235600" cy="523220"/>
          </a:xfrm>
          <a:prstGeom prst="rect">
            <a:avLst/>
          </a:prstGeom>
          <a:solidFill>
            <a:srgbClr val="6600FF"/>
          </a:solidFill>
        </p:spPr>
        <p:txBody>
          <a:bodyPr wrap="square" rtlCol="0" anchor="b">
            <a:spAutoFit/>
          </a:bodyPr>
          <a:lstStyle/>
          <a:p>
            <a:r>
              <a:rPr lang="en-US" sz="2800" dirty="0">
                <a:solidFill>
                  <a:srgbClr val="00FAC7"/>
                </a:solidFill>
                <a:latin typeface="Space Mono" charset="0"/>
                <a:ea typeface="Space Mono" charset="0"/>
                <a:cs typeface="Space Mono" charset="0"/>
              </a:rPr>
              <a:t>G</a:t>
            </a:r>
            <a:r>
              <a:rPr lang="en-US" sz="2800" dirty="0" smtClean="0">
                <a:solidFill>
                  <a:srgbClr val="00FAC7"/>
                </a:solidFill>
                <a:latin typeface="Space Mono" charset="0"/>
                <a:ea typeface="Space Mono" charset="0"/>
                <a:cs typeface="Space Mono" charset="0"/>
              </a:rPr>
              <a:t>uest </a:t>
            </a:r>
            <a:r>
              <a:rPr lang="en-US" sz="2800" dirty="0" smtClean="0">
                <a:solidFill>
                  <a:srgbClr val="00FAC7"/>
                </a:solidFill>
                <a:latin typeface="Space Mono" charset="0"/>
                <a:ea typeface="Space Mono" charset="0"/>
                <a:cs typeface="Space Mono" charset="0"/>
              </a:rPr>
              <a:t>startups</a:t>
            </a:r>
            <a:endParaRPr lang="en-US" sz="2800" dirty="0">
              <a:solidFill>
                <a:srgbClr val="00FAC7"/>
              </a:solidFill>
              <a:latin typeface="Space Mono" charset="0"/>
              <a:ea typeface="Space Mono" charset="0"/>
              <a:cs typeface="Space Mon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80" y="3223544"/>
            <a:ext cx="1028219" cy="1080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004" y="3477975"/>
            <a:ext cx="1980000" cy="57113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26" y="5357727"/>
            <a:ext cx="1251845" cy="103771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8992" y="5519577"/>
            <a:ext cx="1800000" cy="71401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4235" y="3156549"/>
            <a:ext cx="1213991" cy="1213991"/>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8004" y="5436346"/>
            <a:ext cx="2158794" cy="880475"/>
          </a:xfrm>
          <a:prstGeom prst="rect">
            <a:avLst/>
          </a:prstGeom>
        </p:spPr>
      </p:pic>
    </p:spTree>
    <p:extLst>
      <p:ext uri="{BB962C8B-B14F-4D97-AF65-F5344CB8AC3E}">
        <p14:creationId xmlns:p14="http://schemas.microsoft.com/office/powerpoint/2010/main" val="18956971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3" y="24883"/>
            <a:ext cx="10515600" cy="1325563"/>
          </a:xfrm>
        </p:spPr>
        <p:txBody>
          <a:bodyPr/>
          <a:lstStyle/>
          <a:p>
            <a:r>
              <a:rPr lang="en-US" b="1" dirty="0">
                <a:solidFill>
                  <a:schemeClr val="bg1"/>
                </a:solidFill>
                <a:latin typeface="Changa" charset="0"/>
                <a:ea typeface="Changa" charset="0"/>
                <a:cs typeface="Changa" charset="0"/>
              </a:rPr>
              <a:t>Program September 8-14, 2016 </a:t>
            </a:r>
          </a:p>
        </p:txBody>
      </p:sp>
      <p:sp>
        <p:nvSpPr>
          <p:cNvPr id="12" name="TextBox 11"/>
          <p:cNvSpPr txBox="1"/>
          <p:nvPr/>
        </p:nvSpPr>
        <p:spPr>
          <a:xfrm>
            <a:off x="3599969" y="2351943"/>
            <a:ext cx="7657979" cy="523220"/>
          </a:xfrm>
          <a:prstGeom prst="rect">
            <a:avLst/>
          </a:prstGeom>
          <a:noFill/>
        </p:spPr>
        <p:txBody>
          <a:bodyPr wrap="square" rtlCol="0">
            <a:spAutoFit/>
          </a:bodyPr>
          <a:lstStyle/>
          <a:p>
            <a:r>
              <a:rPr lang="en-US" sz="2800" dirty="0" smtClean="0">
                <a:solidFill>
                  <a:srgbClr val="00FAC7"/>
                </a:solidFill>
                <a:latin typeface="Changa" charset="0"/>
                <a:ea typeface="Changa" charset="0"/>
                <a:cs typeface="Changa" charset="0"/>
              </a:rPr>
              <a:t>Training &amp; Meeting Industry Experts </a:t>
            </a:r>
            <a:endParaRPr lang="en-US" sz="2800" dirty="0">
              <a:solidFill>
                <a:srgbClr val="00FAC7"/>
              </a:solidFill>
              <a:latin typeface="Changa" charset="0"/>
              <a:ea typeface="Changa" charset="0"/>
              <a:cs typeface="Changa" charset="0"/>
            </a:endParaRPr>
          </a:p>
        </p:txBody>
      </p:sp>
      <p:sp>
        <p:nvSpPr>
          <p:cNvPr id="11" name="TextBox 10"/>
          <p:cNvSpPr txBox="1"/>
          <p:nvPr/>
        </p:nvSpPr>
        <p:spPr>
          <a:xfrm>
            <a:off x="223283" y="2351943"/>
            <a:ext cx="2995035"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Day 1 | Sep 8 </a:t>
            </a:r>
          </a:p>
        </p:txBody>
      </p:sp>
      <p:sp>
        <p:nvSpPr>
          <p:cNvPr id="8" name="TextBox 7"/>
          <p:cNvSpPr txBox="1"/>
          <p:nvPr/>
        </p:nvSpPr>
        <p:spPr>
          <a:xfrm>
            <a:off x="223283" y="3256911"/>
            <a:ext cx="2822405"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Day 2 | Sep 9 </a:t>
            </a:r>
          </a:p>
        </p:txBody>
      </p:sp>
      <p:sp>
        <p:nvSpPr>
          <p:cNvPr id="13" name="TextBox 12"/>
          <p:cNvSpPr txBox="1"/>
          <p:nvPr/>
        </p:nvSpPr>
        <p:spPr>
          <a:xfrm>
            <a:off x="223283" y="4161879"/>
            <a:ext cx="3376686" cy="954107"/>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Day </a:t>
            </a:r>
            <a:r>
              <a:rPr lang="en-US" sz="2800" b="1" dirty="0">
                <a:solidFill>
                  <a:srgbClr val="FFE063"/>
                </a:solidFill>
                <a:latin typeface="Changa" charset="0"/>
                <a:ea typeface="Changa" charset="0"/>
                <a:cs typeface="Changa" charset="0"/>
              </a:rPr>
              <a:t>3 | Sep </a:t>
            </a:r>
            <a:r>
              <a:rPr lang="en-US" sz="2800" b="1" dirty="0" smtClean="0">
                <a:solidFill>
                  <a:srgbClr val="FFE063"/>
                </a:solidFill>
                <a:latin typeface="Changa" charset="0"/>
                <a:ea typeface="Changa" charset="0"/>
                <a:cs typeface="Changa" charset="0"/>
              </a:rPr>
              <a:t>10 </a:t>
            </a:r>
            <a:endParaRPr lang="en-US" sz="2800" b="1" dirty="0">
              <a:solidFill>
                <a:srgbClr val="FFE063"/>
              </a:solidFill>
              <a:latin typeface="Changa" charset="0"/>
              <a:ea typeface="Changa" charset="0"/>
              <a:cs typeface="Changa" charset="0"/>
            </a:endParaRPr>
          </a:p>
          <a:p>
            <a:endParaRPr lang="en-US" sz="2800" b="1" dirty="0" smtClean="0">
              <a:solidFill>
                <a:srgbClr val="FFE063"/>
              </a:solidFill>
              <a:latin typeface="Changa" charset="0"/>
              <a:ea typeface="Changa" charset="0"/>
              <a:cs typeface="Changa" charset="0"/>
            </a:endParaRPr>
          </a:p>
        </p:txBody>
      </p:sp>
      <p:sp>
        <p:nvSpPr>
          <p:cNvPr id="14" name="TextBox 13"/>
          <p:cNvSpPr txBox="1"/>
          <p:nvPr/>
        </p:nvSpPr>
        <p:spPr>
          <a:xfrm>
            <a:off x="223283" y="5066847"/>
            <a:ext cx="3376686"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Day 4 | Sep 11</a:t>
            </a:r>
          </a:p>
        </p:txBody>
      </p:sp>
      <p:sp>
        <p:nvSpPr>
          <p:cNvPr id="15" name="TextBox 14"/>
          <p:cNvSpPr txBox="1"/>
          <p:nvPr/>
        </p:nvSpPr>
        <p:spPr>
          <a:xfrm>
            <a:off x="223283" y="5971816"/>
            <a:ext cx="3943911"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Day 5–7 | Sep 11-14</a:t>
            </a:r>
          </a:p>
        </p:txBody>
      </p:sp>
      <p:sp>
        <p:nvSpPr>
          <p:cNvPr id="16" name="TextBox 15"/>
          <p:cNvSpPr txBox="1"/>
          <p:nvPr/>
        </p:nvSpPr>
        <p:spPr>
          <a:xfrm>
            <a:off x="3599969" y="3256911"/>
            <a:ext cx="6545767" cy="523220"/>
          </a:xfrm>
          <a:prstGeom prst="rect">
            <a:avLst/>
          </a:prstGeom>
          <a:noFill/>
        </p:spPr>
        <p:txBody>
          <a:bodyPr wrap="square" rtlCol="0">
            <a:spAutoFit/>
          </a:bodyPr>
          <a:lstStyle/>
          <a:p>
            <a:r>
              <a:rPr lang="en-US" sz="2800" dirty="0" smtClean="0">
                <a:solidFill>
                  <a:srgbClr val="00FAC7"/>
                </a:solidFill>
                <a:latin typeface="Changa" charset="0"/>
                <a:ea typeface="Changa" charset="0"/>
                <a:cs typeface="Changa" charset="0"/>
              </a:rPr>
              <a:t>Meeting Investors</a:t>
            </a:r>
            <a:endParaRPr lang="en-US" sz="2800" dirty="0">
              <a:solidFill>
                <a:srgbClr val="00FAC7"/>
              </a:solidFill>
              <a:latin typeface="Changa" charset="0"/>
              <a:ea typeface="Changa" charset="0"/>
              <a:cs typeface="Changa" charset="0"/>
            </a:endParaRPr>
          </a:p>
        </p:txBody>
      </p:sp>
      <p:sp>
        <p:nvSpPr>
          <p:cNvPr id="17" name="TextBox 16"/>
          <p:cNvSpPr txBox="1"/>
          <p:nvPr/>
        </p:nvSpPr>
        <p:spPr>
          <a:xfrm>
            <a:off x="3599969" y="4161879"/>
            <a:ext cx="6545767" cy="523220"/>
          </a:xfrm>
          <a:prstGeom prst="rect">
            <a:avLst/>
          </a:prstGeom>
          <a:noFill/>
        </p:spPr>
        <p:txBody>
          <a:bodyPr wrap="square" rtlCol="0">
            <a:spAutoFit/>
          </a:bodyPr>
          <a:lstStyle/>
          <a:p>
            <a:r>
              <a:rPr lang="en-US" sz="2800" dirty="0" smtClean="0">
                <a:solidFill>
                  <a:srgbClr val="00FAC7"/>
                </a:solidFill>
                <a:latin typeface="Changa" charset="0"/>
                <a:ea typeface="Changa" charset="0"/>
                <a:cs typeface="Changa" charset="0"/>
              </a:rPr>
              <a:t>Tour in Silicon Valley</a:t>
            </a:r>
            <a:endParaRPr lang="en-US" sz="2800" dirty="0">
              <a:solidFill>
                <a:srgbClr val="00FAC7"/>
              </a:solidFill>
              <a:latin typeface="Changa" charset="0"/>
              <a:ea typeface="Changa" charset="0"/>
              <a:cs typeface="Changa" charset="0"/>
            </a:endParaRPr>
          </a:p>
        </p:txBody>
      </p:sp>
      <p:sp>
        <p:nvSpPr>
          <p:cNvPr id="19" name="TextBox 18"/>
          <p:cNvSpPr txBox="1"/>
          <p:nvPr/>
        </p:nvSpPr>
        <p:spPr>
          <a:xfrm>
            <a:off x="3599969" y="5066847"/>
            <a:ext cx="6545767" cy="523220"/>
          </a:xfrm>
          <a:prstGeom prst="rect">
            <a:avLst/>
          </a:prstGeom>
          <a:noFill/>
        </p:spPr>
        <p:txBody>
          <a:bodyPr wrap="square" rtlCol="0">
            <a:spAutoFit/>
          </a:bodyPr>
          <a:lstStyle/>
          <a:p>
            <a:r>
              <a:rPr lang="en-US" sz="2800" dirty="0" smtClean="0">
                <a:solidFill>
                  <a:schemeClr val="bg1"/>
                </a:solidFill>
                <a:latin typeface="Changa" charset="0"/>
                <a:ea typeface="Changa" charset="0"/>
                <a:cs typeface="Changa" charset="0"/>
              </a:rPr>
              <a:t>Day Off</a:t>
            </a:r>
            <a:endParaRPr lang="en-US" sz="2800" dirty="0">
              <a:solidFill>
                <a:schemeClr val="bg1"/>
              </a:solidFill>
              <a:latin typeface="Changa" charset="0"/>
              <a:ea typeface="Changa" charset="0"/>
              <a:cs typeface="Changa" charset="0"/>
            </a:endParaRPr>
          </a:p>
        </p:txBody>
      </p:sp>
      <p:sp>
        <p:nvSpPr>
          <p:cNvPr id="20" name="TextBox 19"/>
          <p:cNvSpPr txBox="1"/>
          <p:nvPr/>
        </p:nvSpPr>
        <p:spPr>
          <a:xfrm>
            <a:off x="3599969" y="5971815"/>
            <a:ext cx="8074644" cy="523220"/>
          </a:xfrm>
          <a:prstGeom prst="rect">
            <a:avLst/>
          </a:prstGeom>
          <a:noFill/>
        </p:spPr>
        <p:txBody>
          <a:bodyPr wrap="square" rtlCol="0">
            <a:spAutoFit/>
          </a:bodyPr>
          <a:lstStyle/>
          <a:p>
            <a:r>
              <a:rPr lang="en-US" sz="2800" dirty="0" smtClean="0">
                <a:solidFill>
                  <a:srgbClr val="00FAC7"/>
                </a:solidFill>
                <a:latin typeface="Changa" charset="0"/>
                <a:ea typeface="Changa" charset="0"/>
                <a:cs typeface="Changa" charset="0"/>
              </a:rPr>
              <a:t>MITEF Arab Pavilion at </a:t>
            </a:r>
            <a:r>
              <a:rPr lang="en-US" sz="2800" dirty="0" err="1" smtClean="0">
                <a:solidFill>
                  <a:srgbClr val="00FAC7"/>
                </a:solidFill>
                <a:latin typeface="Changa" charset="0"/>
                <a:ea typeface="Changa" charset="0"/>
                <a:cs typeface="Changa" charset="0"/>
              </a:rPr>
              <a:t>TechCrunch</a:t>
            </a:r>
            <a:r>
              <a:rPr lang="en-US" sz="2800" dirty="0" smtClean="0">
                <a:solidFill>
                  <a:srgbClr val="00FAC7"/>
                </a:solidFill>
                <a:latin typeface="Changa" charset="0"/>
                <a:ea typeface="Changa" charset="0"/>
                <a:cs typeface="Changa" charset="0"/>
              </a:rPr>
              <a:t> Disrupt</a:t>
            </a:r>
            <a:endParaRPr lang="en-US" sz="2800" dirty="0">
              <a:solidFill>
                <a:srgbClr val="00FAC7"/>
              </a:solidFill>
              <a:latin typeface="Changa" charset="0"/>
              <a:ea typeface="Changa" charset="0"/>
              <a:cs typeface="Changa" charset="0"/>
            </a:endParaRPr>
          </a:p>
        </p:txBody>
      </p:sp>
      <p:sp>
        <p:nvSpPr>
          <p:cNvPr id="18" name="TextBox 17"/>
          <p:cNvSpPr txBox="1"/>
          <p:nvPr/>
        </p:nvSpPr>
        <p:spPr>
          <a:xfrm>
            <a:off x="9803153" y="2520131"/>
            <a:ext cx="1871460" cy="369332"/>
          </a:xfrm>
          <a:prstGeom prst="rect">
            <a:avLst/>
          </a:prstGeom>
          <a:solidFill>
            <a:srgbClr val="6600FF"/>
          </a:solidFill>
        </p:spPr>
        <p:txBody>
          <a:bodyPr wrap="square" rtlCol="0" anchor="b">
            <a:spAutoFit/>
          </a:bodyPr>
          <a:lstStyle/>
          <a:p>
            <a:r>
              <a:rPr lang="en-US" dirty="0" smtClean="0">
                <a:solidFill>
                  <a:srgbClr val="00FAC7"/>
                </a:solidFill>
                <a:latin typeface="Changa ExtraLight" charset="0"/>
                <a:ea typeface="Changa ExtraLight" charset="0"/>
                <a:cs typeface="Changa ExtraLight" charset="0"/>
              </a:rPr>
              <a:t>@ Google HQ </a:t>
            </a:r>
            <a:endParaRPr lang="en-US" dirty="0">
              <a:solidFill>
                <a:srgbClr val="00FAC7"/>
              </a:solidFill>
              <a:latin typeface="Changa ExtraLight" charset="0"/>
              <a:ea typeface="Changa ExtraLight" charset="0"/>
              <a:cs typeface="Changa ExtraLight" charset="0"/>
            </a:endParaRPr>
          </a:p>
        </p:txBody>
      </p:sp>
      <p:sp>
        <p:nvSpPr>
          <p:cNvPr id="22" name="TextBox 21"/>
          <p:cNvSpPr txBox="1"/>
          <p:nvPr/>
        </p:nvSpPr>
        <p:spPr>
          <a:xfrm>
            <a:off x="9803153" y="3419731"/>
            <a:ext cx="1871460" cy="369332"/>
          </a:xfrm>
          <a:prstGeom prst="rect">
            <a:avLst/>
          </a:prstGeom>
          <a:solidFill>
            <a:srgbClr val="6600FF"/>
          </a:solidFill>
        </p:spPr>
        <p:txBody>
          <a:bodyPr wrap="square" rtlCol="0" anchor="b">
            <a:spAutoFit/>
          </a:bodyPr>
          <a:lstStyle/>
          <a:p>
            <a:r>
              <a:rPr lang="en-US" dirty="0" smtClean="0">
                <a:solidFill>
                  <a:srgbClr val="00FAC7"/>
                </a:solidFill>
                <a:latin typeface="Changa ExtraLight" charset="0"/>
                <a:ea typeface="Changa ExtraLight" charset="0"/>
                <a:cs typeface="Changa ExtraLight" charset="0"/>
              </a:rPr>
              <a:t>@ 500 Startups</a:t>
            </a:r>
            <a:endParaRPr lang="en-US"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17270160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3" y="24883"/>
            <a:ext cx="11157972" cy="1325563"/>
          </a:xfrm>
        </p:spPr>
        <p:txBody>
          <a:bodyPr/>
          <a:lstStyle/>
          <a:p>
            <a:r>
              <a:rPr lang="en-US" b="1" dirty="0" smtClean="0">
                <a:solidFill>
                  <a:schemeClr val="bg1"/>
                </a:solidFill>
                <a:latin typeface="Changa" charset="0"/>
                <a:ea typeface="Changa" charset="0"/>
                <a:cs typeface="Changa" charset="0"/>
              </a:rPr>
              <a:t>Program Sept. 8</a:t>
            </a:r>
            <a:r>
              <a:rPr lang="en-US" b="1" baseline="30000" dirty="0" smtClean="0">
                <a:solidFill>
                  <a:schemeClr val="bg1"/>
                </a:solidFill>
                <a:latin typeface="Changa" charset="0"/>
                <a:ea typeface="Changa" charset="0"/>
                <a:cs typeface="Changa" charset="0"/>
              </a:rPr>
              <a:t>th</a:t>
            </a:r>
            <a:r>
              <a:rPr lang="en-US" b="1" dirty="0" smtClean="0">
                <a:solidFill>
                  <a:schemeClr val="bg1"/>
                </a:solidFill>
                <a:latin typeface="Changa" charset="0"/>
                <a:ea typeface="Changa" charset="0"/>
                <a:cs typeface="Changa" charset="0"/>
              </a:rPr>
              <a:t> | Day 1 | @Google HQ</a:t>
            </a:r>
            <a:endParaRPr lang="en-US" b="1" dirty="0">
              <a:solidFill>
                <a:schemeClr val="bg1"/>
              </a:solidFill>
              <a:latin typeface="Changa" charset="0"/>
              <a:ea typeface="Changa" charset="0"/>
              <a:cs typeface="Changa" charset="0"/>
            </a:endParaRPr>
          </a:p>
        </p:txBody>
      </p:sp>
      <p:sp>
        <p:nvSpPr>
          <p:cNvPr id="12" name="TextBox 11"/>
          <p:cNvSpPr txBox="1"/>
          <p:nvPr/>
        </p:nvSpPr>
        <p:spPr>
          <a:xfrm>
            <a:off x="3599969" y="3057453"/>
            <a:ext cx="7657979" cy="523220"/>
          </a:xfrm>
          <a:prstGeom prst="rect">
            <a:avLst/>
          </a:prstGeom>
          <a:noFill/>
        </p:spPr>
        <p:txBody>
          <a:bodyPr wrap="square" rtlCol="0">
            <a:spAutoFit/>
          </a:bodyPr>
          <a:lstStyle/>
          <a:p>
            <a:r>
              <a:rPr lang="en-US" sz="2800" dirty="0" smtClean="0">
                <a:solidFill>
                  <a:srgbClr val="00FAC7"/>
                </a:solidFill>
                <a:latin typeface="Changa" charset="0"/>
                <a:ea typeface="Changa" charset="0"/>
                <a:cs typeface="Changa" charset="0"/>
              </a:rPr>
              <a:t>Training on Pitching</a:t>
            </a:r>
            <a:endParaRPr lang="en-US" sz="2800" dirty="0">
              <a:solidFill>
                <a:srgbClr val="00FAC7"/>
              </a:solidFill>
              <a:latin typeface="Changa" charset="0"/>
              <a:ea typeface="Changa" charset="0"/>
              <a:cs typeface="Changa" charset="0"/>
            </a:endParaRPr>
          </a:p>
        </p:txBody>
      </p:sp>
      <p:sp>
        <p:nvSpPr>
          <p:cNvPr id="11" name="TextBox 10"/>
          <p:cNvSpPr txBox="1"/>
          <p:nvPr/>
        </p:nvSpPr>
        <p:spPr>
          <a:xfrm>
            <a:off x="223283" y="3057453"/>
            <a:ext cx="3512925"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9:00 am | 1:00 pm</a:t>
            </a:r>
          </a:p>
        </p:txBody>
      </p:sp>
      <p:sp>
        <p:nvSpPr>
          <p:cNvPr id="8" name="TextBox 7"/>
          <p:cNvSpPr txBox="1"/>
          <p:nvPr/>
        </p:nvSpPr>
        <p:spPr>
          <a:xfrm>
            <a:off x="223283" y="3774285"/>
            <a:ext cx="4104800" cy="954107"/>
          </a:xfrm>
          <a:prstGeom prst="rect">
            <a:avLst/>
          </a:prstGeom>
          <a:noFill/>
        </p:spPr>
        <p:txBody>
          <a:bodyPr wrap="square" rtlCol="0">
            <a:spAutoFit/>
          </a:bodyPr>
          <a:lstStyle/>
          <a:p>
            <a:endParaRPr lang="en-US" sz="2800" b="1" dirty="0" smtClean="0">
              <a:solidFill>
                <a:srgbClr val="FFE063"/>
              </a:solidFill>
              <a:latin typeface="Changa" charset="0"/>
              <a:ea typeface="Changa" charset="0"/>
              <a:cs typeface="Changa" charset="0"/>
            </a:endParaRPr>
          </a:p>
          <a:p>
            <a:r>
              <a:rPr lang="en-US" sz="2800" b="1" dirty="0" smtClean="0">
                <a:solidFill>
                  <a:srgbClr val="FFE063"/>
                </a:solidFill>
                <a:latin typeface="Changa" charset="0"/>
                <a:ea typeface="Changa" charset="0"/>
                <a:cs typeface="Changa" charset="0"/>
              </a:rPr>
              <a:t>1:00 pm | 2:00 pm</a:t>
            </a:r>
          </a:p>
        </p:txBody>
      </p:sp>
      <p:sp>
        <p:nvSpPr>
          <p:cNvPr id="16" name="TextBox 15"/>
          <p:cNvSpPr txBox="1"/>
          <p:nvPr/>
        </p:nvSpPr>
        <p:spPr>
          <a:xfrm>
            <a:off x="3599969" y="3844836"/>
            <a:ext cx="6545767" cy="1384995"/>
          </a:xfrm>
          <a:prstGeom prst="rect">
            <a:avLst/>
          </a:prstGeom>
          <a:noFill/>
        </p:spPr>
        <p:txBody>
          <a:bodyPr wrap="square" rtlCol="0">
            <a:spAutoFit/>
          </a:bodyPr>
          <a:lstStyle/>
          <a:p>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Networking Lunch</a:t>
            </a:r>
          </a:p>
          <a:p>
            <a:r>
              <a:rPr lang="en-US" sz="2800" dirty="0" smtClean="0">
                <a:solidFill>
                  <a:srgbClr val="00FAC7"/>
                </a:solidFill>
                <a:latin typeface="Changa" charset="0"/>
                <a:ea typeface="Changa" charset="0"/>
                <a:cs typeface="Changa" charset="0"/>
              </a:rPr>
              <a:t> </a:t>
            </a:r>
            <a:endParaRPr lang="en-US" sz="2800" dirty="0">
              <a:solidFill>
                <a:srgbClr val="00FAC7"/>
              </a:solidFill>
              <a:latin typeface="Changa" charset="0"/>
              <a:ea typeface="Changa" charset="0"/>
              <a:cs typeface="Changa" charset="0"/>
            </a:endParaRPr>
          </a:p>
        </p:txBody>
      </p:sp>
      <p:sp>
        <p:nvSpPr>
          <p:cNvPr id="21" name="TextBox 20"/>
          <p:cNvSpPr txBox="1"/>
          <p:nvPr/>
        </p:nvSpPr>
        <p:spPr>
          <a:xfrm>
            <a:off x="3634536" y="3580673"/>
            <a:ext cx="7104347" cy="461665"/>
          </a:xfrm>
          <a:prstGeom prst="rect">
            <a:avLst/>
          </a:prstGeom>
          <a:solidFill>
            <a:srgbClr val="6600FF"/>
          </a:solidFill>
        </p:spPr>
        <p:txBody>
          <a:bodyPr wrap="square" rtlCol="0" anchor="b">
            <a:spAutoFit/>
          </a:bodyPr>
          <a:lstStyle/>
          <a:p>
            <a:r>
              <a:rPr lang="en-US" sz="2400" dirty="0" smtClean="0">
                <a:solidFill>
                  <a:srgbClr val="00FAC7"/>
                </a:solidFill>
                <a:latin typeface="Changa ExtraLight" charset="0"/>
                <a:ea typeface="Changa ExtraLight" charset="0"/>
                <a:cs typeface="Changa ExtraLight" charset="0"/>
              </a:rPr>
              <a:t> Andrea </a:t>
            </a:r>
            <a:r>
              <a:rPr lang="en-US" sz="2400" dirty="0" err="1" smtClean="0">
                <a:solidFill>
                  <a:srgbClr val="00FAC7"/>
                </a:solidFill>
                <a:latin typeface="Changa ExtraLight" charset="0"/>
                <a:ea typeface="Changa ExtraLight" charset="0"/>
                <a:cs typeface="Changa ExtraLight" charset="0"/>
              </a:rPr>
              <a:t>Barrica</a:t>
            </a:r>
            <a:r>
              <a:rPr lang="en-US" sz="2400" dirty="0" smtClean="0">
                <a:solidFill>
                  <a:srgbClr val="00FAC7"/>
                </a:solidFill>
                <a:latin typeface="Changa ExtraLight" charset="0"/>
                <a:ea typeface="Changa ExtraLight" charset="0"/>
                <a:cs typeface="Changa ExtraLight" charset="0"/>
              </a:rPr>
              <a:t>, Venture partner, 500 Startups</a:t>
            </a:r>
            <a:endParaRPr lang="en-US" sz="2400" dirty="0">
              <a:solidFill>
                <a:srgbClr val="00FAC7"/>
              </a:solidFill>
              <a:latin typeface="Changa ExtraLight" charset="0"/>
              <a:ea typeface="Changa ExtraLight" charset="0"/>
              <a:cs typeface="Changa ExtraLight" charset="0"/>
            </a:endParaRPr>
          </a:p>
        </p:txBody>
      </p:sp>
      <p:sp>
        <p:nvSpPr>
          <p:cNvPr id="28" name="TextBox 27"/>
          <p:cNvSpPr txBox="1"/>
          <p:nvPr/>
        </p:nvSpPr>
        <p:spPr>
          <a:xfrm>
            <a:off x="234563" y="4585161"/>
            <a:ext cx="4104800" cy="954107"/>
          </a:xfrm>
          <a:prstGeom prst="rect">
            <a:avLst/>
          </a:prstGeom>
          <a:noFill/>
        </p:spPr>
        <p:txBody>
          <a:bodyPr wrap="square" rtlCol="0">
            <a:spAutoFit/>
          </a:bodyPr>
          <a:lstStyle/>
          <a:p>
            <a:endParaRPr lang="en-US" sz="2800" b="1" dirty="0" smtClean="0">
              <a:solidFill>
                <a:srgbClr val="FFE063"/>
              </a:solidFill>
              <a:latin typeface="Changa" charset="0"/>
              <a:ea typeface="Changa" charset="0"/>
              <a:cs typeface="Changa" charset="0"/>
            </a:endParaRPr>
          </a:p>
          <a:p>
            <a:r>
              <a:rPr lang="en-US" sz="2800" b="1" dirty="0">
                <a:solidFill>
                  <a:srgbClr val="FFE063"/>
                </a:solidFill>
                <a:latin typeface="Changa" charset="0"/>
                <a:ea typeface="Changa" charset="0"/>
                <a:cs typeface="Changa" charset="0"/>
              </a:rPr>
              <a:t>2</a:t>
            </a:r>
            <a:r>
              <a:rPr lang="en-US" sz="2800" b="1" dirty="0" smtClean="0">
                <a:solidFill>
                  <a:srgbClr val="FFE063"/>
                </a:solidFill>
                <a:latin typeface="Changa" charset="0"/>
                <a:ea typeface="Changa" charset="0"/>
                <a:cs typeface="Changa" charset="0"/>
              </a:rPr>
              <a:t>:</a:t>
            </a:r>
            <a:r>
              <a:rPr lang="en-US" sz="2800" b="1" dirty="0">
                <a:solidFill>
                  <a:srgbClr val="FFE063"/>
                </a:solidFill>
                <a:latin typeface="Changa" charset="0"/>
                <a:ea typeface="Changa" charset="0"/>
                <a:cs typeface="Changa" charset="0"/>
              </a:rPr>
              <a:t>0</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pm | </a:t>
            </a:r>
            <a:r>
              <a:rPr lang="en-US" sz="2800" b="1" dirty="0" smtClean="0">
                <a:solidFill>
                  <a:srgbClr val="FFE063"/>
                </a:solidFill>
                <a:latin typeface="Changa" charset="0"/>
                <a:ea typeface="Changa" charset="0"/>
                <a:cs typeface="Changa" charset="0"/>
              </a:rPr>
              <a:t>5:</a:t>
            </a:r>
            <a:r>
              <a:rPr lang="en-US" sz="2800" b="1" dirty="0">
                <a:solidFill>
                  <a:srgbClr val="FFE063"/>
                </a:solidFill>
                <a:latin typeface="Changa" charset="0"/>
                <a:ea typeface="Changa" charset="0"/>
                <a:cs typeface="Changa" charset="0"/>
              </a:rPr>
              <a:t>0</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pm</a:t>
            </a:r>
          </a:p>
        </p:txBody>
      </p:sp>
      <p:sp>
        <p:nvSpPr>
          <p:cNvPr id="29" name="TextBox 28"/>
          <p:cNvSpPr txBox="1"/>
          <p:nvPr/>
        </p:nvSpPr>
        <p:spPr>
          <a:xfrm>
            <a:off x="3611249" y="4585161"/>
            <a:ext cx="6545767" cy="1384995"/>
          </a:xfrm>
          <a:prstGeom prst="rect">
            <a:avLst/>
          </a:prstGeom>
          <a:noFill/>
        </p:spPr>
        <p:txBody>
          <a:bodyPr wrap="square" rtlCol="0">
            <a:spAutoFit/>
          </a:bodyPr>
          <a:lstStyle/>
          <a:p>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Meetings with Industry Experts</a:t>
            </a:r>
          </a:p>
          <a:p>
            <a:r>
              <a:rPr lang="en-US" sz="2800" dirty="0" smtClean="0">
                <a:solidFill>
                  <a:srgbClr val="00FAC7"/>
                </a:solidFill>
                <a:latin typeface="Changa" charset="0"/>
                <a:ea typeface="Changa" charset="0"/>
                <a:cs typeface="Changa" charset="0"/>
              </a:rPr>
              <a:t> </a:t>
            </a:r>
            <a:endParaRPr lang="en-US" sz="2800" dirty="0">
              <a:solidFill>
                <a:srgbClr val="00FAC7"/>
              </a:solidFill>
              <a:latin typeface="Changa" charset="0"/>
              <a:ea typeface="Changa" charset="0"/>
              <a:cs typeface="Changa" charset="0"/>
            </a:endParaRPr>
          </a:p>
        </p:txBody>
      </p:sp>
      <p:sp>
        <p:nvSpPr>
          <p:cNvPr id="30" name="TextBox 29"/>
          <p:cNvSpPr txBox="1"/>
          <p:nvPr/>
        </p:nvSpPr>
        <p:spPr>
          <a:xfrm>
            <a:off x="3564209" y="1187391"/>
            <a:ext cx="7657979" cy="523220"/>
          </a:xfrm>
          <a:prstGeom prst="rect">
            <a:avLst/>
          </a:prstGeom>
          <a:noFill/>
        </p:spPr>
        <p:txBody>
          <a:bodyPr wrap="square" rtlCol="0">
            <a:spAutoFit/>
          </a:bodyPr>
          <a:lstStyle/>
          <a:p>
            <a:r>
              <a:rPr lang="en-US" sz="2800" dirty="0">
                <a:solidFill>
                  <a:srgbClr val="00FAC7"/>
                </a:solidFill>
                <a:latin typeface="Changa" charset="0"/>
                <a:ea typeface="Changa" charset="0"/>
                <a:cs typeface="Changa" charset="0"/>
              </a:rPr>
              <a:t>Registration, followed by a Welcome Address</a:t>
            </a:r>
          </a:p>
        </p:txBody>
      </p:sp>
      <p:sp>
        <p:nvSpPr>
          <p:cNvPr id="31" name="TextBox 30"/>
          <p:cNvSpPr txBox="1"/>
          <p:nvPr/>
        </p:nvSpPr>
        <p:spPr>
          <a:xfrm>
            <a:off x="187523" y="1187391"/>
            <a:ext cx="3512925" cy="523220"/>
          </a:xfrm>
          <a:prstGeom prst="rect">
            <a:avLst/>
          </a:prstGeom>
          <a:noFill/>
        </p:spPr>
        <p:txBody>
          <a:bodyPr wrap="square" rtlCol="0">
            <a:spAutoFit/>
          </a:bodyPr>
          <a:lstStyle/>
          <a:p>
            <a:r>
              <a:rPr lang="en-US" sz="2800" b="1" dirty="0">
                <a:solidFill>
                  <a:srgbClr val="FFE063"/>
                </a:solidFill>
                <a:latin typeface="Changa" charset="0"/>
                <a:ea typeface="Changa" charset="0"/>
                <a:cs typeface="Changa" charset="0"/>
              </a:rPr>
              <a:t>8</a:t>
            </a:r>
            <a:r>
              <a:rPr lang="en-US" sz="2800" b="1" dirty="0" smtClean="0">
                <a:solidFill>
                  <a:srgbClr val="FFE063"/>
                </a:solidFill>
                <a:latin typeface="Changa" charset="0"/>
                <a:ea typeface="Changa" charset="0"/>
                <a:cs typeface="Changa" charset="0"/>
              </a:rPr>
              <a:t>:</a:t>
            </a:r>
            <a:r>
              <a:rPr lang="en-US" sz="2800" b="1" dirty="0">
                <a:solidFill>
                  <a:srgbClr val="FFE063"/>
                </a:solidFill>
                <a:latin typeface="Changa" charset="0"/>
                <a:ea typeface="Changa" charset="0"/>
                <a:cs typeface="Changa" charset="0"/>
              </a:rPr>
              <a:t>3</a:t>
            </a:r>
            <a:r>
              <a:rPr lang="en-US" sz="2800" b="1" dirty="0" smtClean="0">
                <a:solidFill>
                  <a:srgbClr val="FFE063"/>
                </a:solidFill>
                <a:latin typeface="Changa" charset="0"/>
                <a:ea typeface="Changa" charset="0"/>
                <a:cs typeface="Changa" charset="0"/>
              </a:rPr>
              <a:t>0 am | 9:00 am</a:t>
            </a:r>
          </a:p>
        </p:txBody>
      </p:sp>
      <p:sp>
        <p:nvSpPr>
          <p:cNvPr id="32" name="TextBox 31"/>
          <p:cNvSpPr txBox="1"/>
          <p:nvPr/>
        </p:nvSpPr>
        <p:spPr>
          <a:xfrm>
            <a:off x="3598776" y="1828196"/>
            <a:ext cx="7104347" cy="461665"/>
          </a:xfrm>
          <a:prstGeom prst="rect">
            <a:avLst/>
          </a:prstGeom>
          <a:solidFill>
            <a:srgbClr val="6600FF"/>
          </a:solidFill>
        </p:spPr>
        <p:txBody>
          <a:bodyPr wrap="square" rtlCol="0" anchor="b">
            <a:spAutoFit/>
          </a:bodyPr>
          <a:lstStyle/>
          <a:p>
            <a:r>
              <a:rPr lang="en-US" sz="2400" dirty="0" smtClean="0">
                <a:solidFill>
                  <a:srgbClr val="00FAC7"/>
                </a:solidFill>
                <a:latin typeface="Changa ExtraLight" charset="0"/>
                <a:ea typeface="Changa ExtraLight" charset="0"/>
                <a:cs typeface="Changa ExtraLight" charset="0"/>
              </a:rPr>
              <a:t> </a:t>
            </a:r>
            <a:r>
              <a:rPr lang="en-US" sz="2400" dirty="0" err="1" smtClean="0">
                <a:solidFill>
                  <a:srgbClr val="00FAC7"/>
                </a:solidFill>
                <a:latin typeface="Changa ExtraLight" charset="0"/>
                <a:ea typeface="Changa ExtraLight" charset="0"/>
                <a:cs typeface="Changa ExtraLight" charset="0"/>
              </a:rPr>
              <a:t>Hala</a:t>
            </a:r>
            <a:r>
              <a:rPr lang="en-US" sz="2400" dirty="0" smtClean="0">
                <a:solidFill>
                  <a:srgbClr val="00FAC7"/>
                </a:solidFill>
                <a:latin typeface="Changa ExtraLight" charset="0"/>
                <a:ea typeface="Changa ExtraLight" charset="0"/>
                <a:cs typeface="Changa ExtraLight" charset="0"/>
              </a:rPr>
              <a:t> </a:t>
            </a:r>
            <a:r>
              <a:rPr lang="en-US" sz="2400" dirty="0" err="1" smtClean="0">
                <a:solidFill>
                  <a:srgbClr val="00FAC7"/>
                </a:solidFill>
                <a:latin typeface="Changa ExtraLight" charset="0"/>
                <a:ea typeface="Changa ExtraLight" charset="0"/>
                <a:cs typeface="Changa ExtraLight" charset="0"/>
              </a:rPr>
              <a:t>Fadel</a:t>
            </a:r>
            <a:r>
              <a:rPr lang="en-US" sz="2400" dirty="0" smtClean="0">
                <a:solidFill>
                  <a:srgbClr val="00FAC7"/>
                </a:solidFill>
                <a:latin typeface="Changa ExtraLight" charset="0"/>
                <a:ea typeface="Changa ExtraLight" charset="0"/>
                <a:cs typeface="Changa ExtraLight" charset="0"/>
              </a:rPr>
              <a:t>, Chairperson, MITEF Pan Arab</a:t>
            </a:r>
            <a:endParaRPr lang="en-US" sz="2400" dirty="0">
              <a:solidFill>
                <a:srgbClr val="00FAC7"/>
              </a:solidFill>
              <a:latin typeface="Changa ExtraLight" charset="0"/>
              <a:ea typeface="Changa ExtraLight" charset="0"/>
              <a:cs typeface="Changa ExtraLight" charset="0"/>
            </a:endParaRPr>
          </a:p>
        </p:txBody>
      </p:sp>
      <p:sp>
        <p:nvSpPr>
          <p:cNvPr id="33" name="TextBox 32"/>
          <p:cNvSpPr txBox="1"/>
          <p:nvPr/>
        </p:nvSpPr>
        <p:spPr>
          <a:xfrm>
            <a:off x="245843" y="5231418"/>
            <a:ext cx="4104800" cy="954107"/>
          </a:xfrm>
          <a:prstGeom prst="rect">
            <a:avLst/>
          </a:prstGeom>
          <a:noFill/>
        </p:spPr>
        <p:txBody>
          <a:bodyPr wrap="square" rtlCol="0">
            <a:spAutoFit/>
          </a:bodyPr>
          <a:lstStyle/>
          <a:p>
            <a:endParaRPr lang="en-US" sz="2800" b="1" dirty="0" smtClean="0">
              <a:solidFill>
                <a:srgbClr val="FFE063"/>
              </a:solidFill>
              <a:latin typeface="Changa" charset="0"/>
              <a:ea typeface="Changa" charset="0"/>
              <a:cs typeface="Changa" charset="0"/>
            </a:endParaRPr>
          </a:p>
          <a:p>
            <a:r>
              <a:rPr lang="en-US" sz="2800" b="1" dirty="0">
                <a:solidFill>
                  <a:srgbClr val="FFE063"/>
                </a:solidFill>
                <a:latin typeface="Changa" charset="0"/>
                <a:ea typeface="Changa" charset="0"/>
                <a:cs typeface="Changa" charset="0"/>
              </a:rPr>
              <a:t>5</a:t>
            </a:r>
            <a:r>
              <a:rPr lang="en-US" sz="2800" b="1" dirty="0" smtClean="0">
                <a:solidFill>
                  <a:srgbClr val="FFE063"/>
                </a:solidFill>
                <a:latin typeface="Changa" charset="0"/>
                <a:ea typeface="Changa" charset="0"/>
                <a:cs typeface="Changa" charset="0"/>
              </a:rPr>
              <a:t>:</a:t>
            </a:r>
            <a:r>
              <a:rPr lang="en-US" sz="2800" b="1" dirty="0">
                <a:solidFill>
                  <a:srgbClr val="FFE063"/>
                </a:solidFill>
                <a:latin typeface="Changa" charset="0"/>
                <a:ea typeface="Changa" charset="0"/>
                <a:cs typeface="Changa" charset="0"/>
              </a:rPr>
              <a:t>0</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pm | </a:t>
            </a:r>
            <a:r>
              <a:rPr lang="en-US" sz="2800" b="1" dirty="0">
                <a:solidFill>
                  <a:srgbClr val="FFE063"/>
                </a:solidFill>
                <a:latin typeface="Changa" charset="0"/>
                <a:ea typeface="Changa" charset="0"/>
                <a:cs typeface="Changa" charset="0"/>
              </a:rPr>
              <a:t>6</a:t>
            </a:r>
            <a:r>
              <a:rPr lang="en-US" sz="2800" b="1" dirty="0" smtClean="0">
                <a:solidFill>
                  <a:srgbClr val="FFE063"/>
                </a:solidFill>
                <a:latin typeface="Changa" charset="0"/>
                <a:ea typeface="Changa" charset="0"/>
                <a:cs typeface="Changa" charset="0"/>
              </a:rPr>
              <a:t>:00 pm</a:t>
            </a:r>
          </a:p>
        </p:txBody>
      </p:sp>
      <p:sp>
        <p:nvSpPr>
          <p:cNvPr id="34" name="TextBox 33"/>
          <p:cNvSpPr txBox="1"/>
          <p:nvPr/>
        </p:nvSpPr>
        <p:spPr>
          <a:xfrm>
            <a:off x="3622529" y="5231418"/>
            <a:ext cx="6545767" cy="1384995"/>
          </a:xfrm>
          <a:prstGeom prst="rect">
            <a:avLst/>
          </a:prstGeom>
          <a:noFill/>
        </p:spPr>
        <p:txBody>
          <a:bodyPr wrap="square" rtlCol="0">
            <a:spAutoFit/>
          </a:bodyPr>
          <a:lstStyle/>
          <a:p>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Speed Networking</a:t>
            </a:r>
          </a:p>
          <a:p>
            <a:r>
              <a:rPr lang="en-US" sz="2800" dirty="0" smtClean="0">
                <a:solidFill>
                  <a:srgbClr val="00FAC7"/>
                </a:solidFill>
                <a:latin typeface="Changa" charset="0"/>
                <a:ea typeface="Changa" charset="0"/>
                <a:cs typeface="Changa" charset="0"/>
              </a:rPr>
              <a:t> </a:t>
            </a:r>
            <a:endParaRPr lang="en-US" sz="2800" dirty="0">
              <a:solidFill>
                <a:srgbClr val="00FAC7"/>
              </a:solidFill>
              <a:latin typeface="Changa" charset="0"/>
              <a:ea typeface="Changa" charset="0"/>
              <a:cs typeface="Changa" charset="0"/>
            </a:endParaRPr>
          </a:p>
        </p:txBody>
      </p:sp>
      <p:sp>
        <p:nvSpPr>
          <p:cNvPr id="19" name="TextBox 18"/>
          <p:cNvSpPr txBox="1"/>
          <p:nvPr/>
        </p:nvSpPr>
        <p:spPr>
          <a:xfrm>
            <a:off x="3605397" y="2522234"/>
            <a:ext cx="7104347" cy="461665"/>
          </a:xfrm>
          <a:prstGeom prst="rect">
            <a:avLst/>
          </a:prstGeom>
          <a:solidFill>
            <a:srgbClr val="6600FF"/>
          </a:solidFill>
        </p:spPr>
        <p:txBody>
          <a:bodyPr wrap="square" rtlCol="0" anchor="b">
            <a:spAutoFit/>
          </a:bodyPr>
          <a:lstStyle/>
          <a:p>
            <a:r>
              <a:rPr lang="en-US" sz="2400" dirty="0" smtClean="0">
                <a:solidFill>
                  <a:srgbClr val="00FAC7"/>
                </a:solidFill>
                <a:latin typeface="Changa ExtraLight" charset="0"/>
                <a:ea typeface="Changa ExtraLight" charset="0"/>
                <a:cs typeface="Changa ExtraLight" charset="0"/>
              </a:rPr>
              <a:t> George </a:t>
            </a:r>
            <a:r>
              <a:rPr lang="en-US" sz="2400" dirty="0" err="1" smtClean="0">
                <a:solidFill>
                  <a:srgbClr val="00FAC7"/>
                </a:solidFill>
                <a:latin typeface="Changa ExtraLight" charset="0"/>
                <a:ea typeface="Changa ExtraLight" charset="0"/>
                <a:cs typeface="Changa ExtraLight" charset="0"/>
              </a:rPr>
              <a:t>Akiki</a:t>
            </a:r>
            <a:r>
              <a:rPr lang="en-US" sz="2400" dirty="0" smtClean="0">
                <a:solidFill>
                  <a:srgbClr val="00FAC7"/>
                </a:solidFill>
                <a:latin typeface="Changa ExtraLight" charset="0"/>
                <a:ea typeface="Changa ExtraLight" charset="0"/>
                <a:cs typeface="Changa ExtraLight" charset="0"/>
              </a:rPr>
              <a:t>, President, </a:t>
            </a:r>
            <a:r>
              <a:rPr lang="en-US" sz="2400" dirty="0" err="1" smtClean="0">
                <a:solidFill>
                  <a:srgbClr val="00FAC7"/>
                </a:solidFill>
                <a:latin typeface="Changa ExtraLight" charset="0"/>
                <a:ea typeface="Changa ExtraLight" charset="0"/>
                <a:cs typeface="Changa ExtraLight" charset="0"/>
              </a:rPr>
              <a:t>LebNet</a:t>
            </a:r>
            <a:endParaRPr lang="en-US" sz="2400"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32993029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2" y="24883"/>
            <a:ext cx="11968717" cy="1325563"/>
          </a:xfrm>
        </p:spPr>
        <p:txBody>
          <a:bodyPr/>
          <a:lstStyle/>
          <a:p>
            <a:r>
              <a:rPr lang="en-US" b="1" dirty="0" smtClean="0">
                <a:solidFill>
                  <a:schemeClr val="bg1"/>
                </a:solidFill>
                <a:latin typeface="Changa" charset="0"/>
                <a:ea typeface="Changa" charset="0"/>
                <a:cs typeface="Changa" charset="0"/>
              </a:rPr>
              <a:t>Program Sept. 9</a:t>
            </a:r>
            <a:r>
              <a:rPr lang="en-US" b="1" baseline="30000" dirty="0" smtClean="0">
                <a:solidFill>
                  <a:schemeClr val="bg1"/>
                </a:solidFill>
                <a:latin typeface="Changa" charset="0"/>
                <a:ea typeface="Changa" charset="0"/>
                <a:cs typeface="Changa" charset="0"/>
              </a:rPr>
              <a:t>th</a:t>
            </a:r>
            <a:r>
              <a:rPr lang="en-US" b="1" dirty="0" smtClean="0">
                <a:solidFill>
                  <a:schemeClr val="bg1"/>
                </a:solidFill>
                <a:latin typeface="Changa" charset="0"/>
                <a:ea typeface="Changa" charset="0"/>
                <a:cs typeface="Changa" charset="0"/>
              </a:rPr>
              <a:t> | Day 2 | @500Startups SF</a:t>
            </a:r>
            <a:endParaRPr lang="en-US" b="1" dirty="0">
              <a:solidFill>
                <a:schemeClr val="bg1"/>
              </a:solidFill>
              <a:latin typeface="Changa" charset="0"/>
              <a:ea typeface="Changa" charset="0"/>
              <a:cs typeface="Changa" charset="0"/>
            </a:endParaRPr>
          </a:p>
        </p:txBody>
      </p:sp>
      <p:sp>
        <p:nvSpPr>
          <p:cNvPr id="12" name="TextBox 11"/>
          <p:cNvSpPr txBox="1"/>
          <p:nvPr/>
        </p:nvSpPr>
        <p:spPr>
          <a:xfrm>
            <a:off x="3645816" y="4600352"/>
            <a:ext cx="7657979" cy="523220"/>
          </a:xfrm>
          <a:prstGeom prst="rect">
            <a:avLst/>
          </a:prstGeom>
          <a:noFill/>
        </p:spPr>
        <p:txBody>
          <a:bodyPr wrap="square" rtlCol="0">
            <a:spAutoFit/>
          </a:bodyPr>
          <a:lstStyle/>
          <a:p>
            <a:r>
              <a:rPr lang="en-US" sz="2800" dirty="0" smtClean="0">
                <a:solidFill>
                  <a:srgbClr val="00FAC7"/>
                </a:solidFill>
                <a:latin typeface="Changa" charset="0"/>
                <a:ea typeface="Changa" charset="0"/>
                <a:cs typeface="Changa" charset="0"/>
              </a:rPr>
              <a:t>Keynote </a:t>
            </a:r>
            <a:r>
              <a:rPr lang="en-US" sz="2800" dirty="0">
                <a:solidFill>
                  <a:srgbClr val="00FAC7"/>
                </a:solidFill>
                <a:latin typeface="Changa" charset="0"/>
                <a:ea typeface="Changa" charset="0"/>
                <a:cs typeface="Changa" charset="0"/>
              </a:rPr>
              <a:t>Speech</a:t>
            </a:r>
            <a:endParaRPr lang="en-US" sz="2800" dirty="0">
              <a:solidFill>
                <a:srgbClr val="00FAC7"/>
              </a:solidFill>
              <a:latin typeface="Changa" charset="0"/>
              <a:ea typeface="Changa" charset="0"/>
              <a:cs typeface="Changa" charset="0"/>
            </a:endParaRPr>
          </a:p>
        </p:txBody>
      </p:sp>
      <p:sp>
        <p:nvSpPr>
          <p:cNvPr id="11" name="TextBox 10"/>
          <p:cNvSpPr txBox="1"/>
          <p:nvPr/>
        </p:nvSpPr>
        <p:spPr>
          <a:xfrm>
            <a:off x="58643" y="2375460"/>
            <a:ext cx="3869137"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8:3</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am | </a:t>
            </a:r>
            <a:r>
              <a:rPr lang="en-US" sz="2800" b="1" dirty="0">
                <a:solidFill>
                  <a:srgbClr val="FFE063"/>
                </a:solidFill>
                <a:latin typeface="Changa" charset="0"/>
                <a:ea typeface="Changa" charset="0"/>
                <a:cs typeface="Changa" charset="0"/>
              </a:rPr>
              <a:t>9</a:t>
            </a:r>
            <a:r>
              <a:rPr lang="en-US" sz="2800" b="1" dirty="0" smtClean="0">
                <a:solidFill>
                  <a:srgbClr val="FFE063"/>
                </a:solidFill>
                <a:latin typeface="Changa" charset="0"/>
                <a:ea typeface="Changa" charset="0"/>
                <a:cs typeface="Changa" charset="0"/>
              </a:rPr>
              <a:t>:</a:t>
            </a:r>
            <a:r>
              <a:rPr lang="en-US" sz="2800" b="1" dirty="0">
                <a:solidFill>
                  <a:srgbClr val="FFE063"/>
                </a:solidFill>
                <a:latin typeface="Changa" charset="0"/>
                <a:ea typeface="Changa" charset="0"/>
                <a:cs typeface="Changa" charset="0"/>
              </a:rPr>
              <a:t>3</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am</a:t>
            </a:r>
          </a:p>
        </p:txBody>
      </p:sp>
      <p:sp>
        <p:nvSpPr>
          <p:cNvPr id="8" name="TextBox 7"/>
          <p:cNvSpPr txBox="1"/>
          <p:nvPr/>
        </p:nvSpPr>
        <p:spPr>
          <a:xfrm>
            <a:off x="58643" y="4169465"/>
            <a:ext cx="4140560" cy="954107"/>
          </a:xfrm>
          <a:prstGeom prst="rect">
            <a:avLst/>
          </a:prstGeom>
          <a:noFill/>
        </p:spPr>
        <p:txBody>
          <a:bodyPr wrap="square" rtlCol="0">
            <a:spAutoFit/>
          </a:bodyPr>
          <a:lstStyle/>
          <a:p>
            <a:endParaRPr lang="en-US" sz="2800" b="1" dirty="0" smtClean="0">
              <a:solidFill>
                <a:srgbClr val="FFE063"/>
              </a:solidFill>
              <a:latin typeface="Changa" charset="0"/>
              <a:ea typeface="Changa" charset="0"/>
              <a:cs typeface="Changa" charset="0"/>
            </a:endParaRPr>
          </a:p>
          <a:p>
            <a:r>
              <a:rPr lang="en-US" sz="2800" b="1" dirty="0" smtClean="0">
                <a:solidFill>
                  <a:srgbClr val="FFE063"/>
                </a:solidFill>
                <a:latin typeface="Changa" charset="0"/>
                <a:ea typeface="Changa" charset="0"/>
                <a:cs typeface="Changa" charset="0"/>
              </a:rPr>
              <a:t>11:00 am | </a:t>
            </a:r>
            <a:r>
              <a:rPr lang="en-US" sz="2800" b="1" dirty="0" smtClean="0">
                <a:solidFill>
                  <a:srgbClr val="FFE063"/>
                </a:solidFill>
                <a:latin typeface="Changa" charset="0"/>
                <a:ea typeface="Changa" charset="0"/>
                <a:cs typeface="Changa" charset="0"/>
              </a:rPr>
              <a:t>12:</a:t>
            </a:r>
            <a:r>
              <a:rPr lang="en-US" sz="2800" b="1" dirty="0" smtClean="0">
                <a:solidFill>
                  <a:srgbClr val="FFE063"/>
                </a:solidFill>
                <a:latin typeface="Changa" charset="0"/>
                <a:ea typeface="Changa" charset="0"/>
                <a:cs typeface="Changa" charset="0"/>
              </a:rPr>
              <a:t>00 </a:t>
            </a:r>
            <a:r>
              <a:rPr lang="en-US" sz="2800" b="1" dirty="0" smtClean="0">
                <a:solidFill>
                  <a:srgbClr val="FFE063"/>
                </a:solidFill>
                <a:latin typeface="Changa" charset="0"/>
                <a:ea typeface="Changa" charset="0"/>
                <a:cs typeface="Changa" charset="0"/>
              </a:rPr>
              <a:t>pm</a:t>
            </a:r>
            <a:endParaRPr lang="en-US" sz="2800" b="1" dirty="0" smtClean="0">
              <a:solidFill>
                <a:srgbClr val="FFE063"/>
              </a:solidFill>
              <a:latin typeface="Changa" charset="0"/>
              <a:ea typeface="Changa" charset="0"/>
              <a:cs typeface="Changa" charset="0"/>
            </a:endParaRPr>
          </a:p>
        </p:txBody>
      </p:sp>
      <p:sp>
        <p:nvSpPr>
          <p:cNvPr id="14" name="TextBox 13"/>
          <p:cNvSpPr txBox="1"/>
          <p:nvPr/>
        </p:nvSpPr>
        <p:spPr>
          <a:xfrm>
            <a:off x="219082" y="5731310"/>
            <a:ext cx="3376686"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12:</a:t>
            </a:r>
            <a:r>
              <a:rPr lang="en-US" sz="2800" b="1" dirty="0" smtClean="0">
                <a:solidFill>
                  <a:srgbClr val="FFE063"/>
                </a:solidFill>
                <a:latin typeface="Changa" charset="0"/>
                <a:ea typeface="Changa" charset="0"/>
                <a:cs typeface="Changa" charset="0"/>
              </a:rPr>
              <a:t>00 pm | </a:t>
            </a:r>
            <a:r>
              <a:rPr lang="en-US" sz="2800" b="1" dirty="0" smtClean="0">
                <a:solidFill>
                  <a:srgbClr val="FFE063"/>
                </a:solidFill>
                <a:latin typeface="Changa" charset="0"/>
                <a:ea typeface="Changa" charset="0"/>
                <a:cs typeface="Changa" charset="0"/>
              </a:rPr>
              <a:t>1:</a:t>
            </a:r>
            <a:r>
              <a:rPr lang="en-US" sz="2800" b="1" dirty="0" smtClean="0">
                <a:solidFill>
                  <a:srgbClr val="FFE063"/>
                </a:solidFill>
                <a:latin typeface="Changa" charset="0"/>
                <a:ea typeface="Changa" charset="0"/>
                <a:cs typeface="Changa" charset="0"/>
              </a:rPr>
              <a:t>00 pm</a:t>
            </a:r>
          </a:p>
        </p:txBody>
      </p:sp>
      <p:sp>
        <p:nvSpPr>
          <p:cNvPr id="16" name="TextBox 15"/>
          <p:cNvSpPr txBox="1"/>
          <p:nvPr/>
        </p:nvSpPr>
        <p:spPr>
          <a:xfrm>
            <a:off x="3599969" y="1986993"/>
            <a:ext cx="9712154" cy="1384995"/>
          </a:xfrm>
          <a:prstGeom prst="rect">
            <a:avLst/>
          </a:prstGeom>
          <a:noFill/>
        </p:spPr>
        <p:txBody>
          <a:bodyPr wrap="square" rtlCol="0">
            <a:spAutoFit/>
          </a:bodyPr>
          <a:lstStyle/>
          <a:p>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Startups Pitch to 500Startups Investment Team</a:t>
            </a:r>
          </a:p>
          <a:p>
            <a:r>
              <a:rPr lang="en-US" sz="2800" dirty="0" smtClean="0">
                <a:solidFill>
                  <a:srgbClr val="00FAC7"/>
                </a:solidFill>
                <a:latin typeface="Changa" charset="0"/>
                <a:ea typeface="Changa" charset="0"/>
                <a:cs typeface="Changa" charset="0"/>
              </a:rPr>
              <a:t> </a:t>
            </a:r>
            <a:endParaRPr lang="en-US" sz="2800" dirty="0">
              <a:solidFill>
                <a:srgbClr val="00FAC7"/>
              </a:solidFill>
              <a:latin typeface="Changa" charset="0"/>
              <a:ea typeface="Changa" charset="0"/>
              <a:cs typeface="Changa" charset="0"/>
            </a:endParaRPr>
          </a:p>
        </p:txBody>
      </p:sp>
      <p:sp>
        <p:nvSpPr>
          <p:cNvPr id="21" name="TextBox 20"/>
          <p:cNvSpPr txBox="1"/>
          <p:nvPr/>
        </p:nvSpPr>
        <p:spPr>
          <a:xfrm>
            <a:off x="3634536" y="5233791"/>
            <a:ext cx="7104347" cy="461665"/>
          </a:xfrm>
          <a:prstGeom prst="rect">
            <a:avLst/>
          </a:prstGeom>
          <a:solidFill>
            <a:srgbClr val="6600FF"/>
          </a:solidFill>
        </p:spPr>
        <p:txBody>
          <a:bodyPr wrap="square" rtlCol="0" anchor="b">
            <a:spAutoFit/>
          </a:bodyPr>
          <a:lstStyle/>
          <a:p>
            <a:r>
              <a:rPr lang="en-US" sz="2400" dirty="0" smtClean="0">
                <a:solidFill>
                  <a:srgbClr val="00FAC7"/>
                </a:solidFill>
                <a:latin typeface="Changa ExtraLight" charset="0"/>
                <a:ea typeface="Changa ExtraLight" charset="0"/>
                <a:cs typeface="Changa ExtraLight" charset="0"/>
              </a:rPr>
              <a:t> </a:t>
            </a:r>
            <a:r>
              <a:rPr lang="en-US" sz="2400" dirty="0" err="1" smtClean="0">
                <a:solidFill>
                  <a:srgbClr val="00FAC7"/>
                </a:solidFill>
                <a:latin typeface="Changa ExtraLight" charset="0"/>
                <a:ea typeface="Changa ExtraLight" charset="0"/>
                <a:cs typeface="Changa ExtraLight" charset="0"/>
              </a:rPr>
              <a:t>Amr</a:t>
            </a:r>
            <a:r>
              <a:rPr lang="en-US" sz="2400" dirty="0" smtClean="0">
                <a:solidFill>
                  <a:srgbClr val="00FAC7"/>
                </a:solidFill>
                <a:latin typeface="Changa ExtraLight" charset="0"/>
                <a:ea typeface="Changa ExtraLight" charset="0"/>
                <a:cs typeface="Changa ExtraLight" charset="0"/>
              </a:rPr>
              <a:t> </a:t>
            </a:r>
            <a:r>
              <a:rPr lang="en-US" sz="2400" dirty="0" err="1" smtClean="0">
                <a:solidFill>
                  <a:srgbClr val="00FAC7"/>
                </a:solidFill>
                <a:latin typeface="Changa ExtraLight" charset="0"/>
                <a:ea typeface="Changa ExtraLight" charset="0"/>
                <a:cs typeface="Changa ExtraLight" charset="0"/>
              </a:rPr>
              <a:t>Awadallah</a:t>
            </a:r>
            <a:r>
              <a:rPr lang="en-US" sz="2400" dirty="0" smtClean="0">
                <a:solidFill>
                  <a:srgbClr val="00FAC7"/>
                </a:solidFill>
                <a:latin typeface="Changa ExtraLight" charset="0"/>
                <a:ea typeface="Changa ExtraLight" charset="0"/>
                <a:cs typeface="Changa ExtraLight" charset="0"/>
              </a:rPr>
              <a:t>, Founder &amp; CTO, </a:t>
            </a:r>
            <a:r>
              <a:rPr lang="en-US" sz="2400" dirty="0" err="1" smtClean="0">
                <a:solidFill>
                  <a:srgbClr val="00FAC7"/>
                </a:solidFill>
                <a:latin typeface="Changa ExtraLight" charset="0"/>
                <a:ea typeface="Changa ExtraLight" charset="0"/>
                <a:cs typeface="Changa ExtraLight" charset="0"/>
              </a:rPr>
              <a:t>Cloudera</a:t>
            </a:r>
            <a:endParaRPr lang="en-US" sz="2400" dirty="0">
              <a:solidFill>
                <a:srgbClr val="00FAC7"/>
              </a:solidFill>
              <a:latin typeface="Changa ExtraLight" charset="0"/>
              <a:ea typeface="Changa ExtraLight" charset="0"/>
              <a:cs typeface="Changa ExtraLight" charset="0"/>
            </a:endParaRPr>
          </a:p>
        </p:txBody>
      </p:sp>
      <p:sp>
        <p:nvSpPr>
          <p:cNvPr id="26" name="TextBox 25"/>
          <p:cNvSpPr txBox="1"/>
          <p:nvPr/>
        </p:nvSpPr>
        <p:spPr>
          <a:xfrm>
            <a:off x="3640248" y="5361331"/>
            <a:ext cx="6545767" cy="1384995"/>
          </a:xfrm>
          <a:prstGeom prst="rect">
            <a:avLst/>
          </a:prstGeom>
          <a:noFill/>
        </p:spPr>
        <p:txBody>
          <a:bodyPr wrap="square" rtlCol="0">
            <a:spAutoFit/>
          </a:bodyPr>
          <a:lstStyle/>
          <a:p>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Networking Lunch</a:t>
            </a:r>
          </a:p>
          <a:p>
            <a:r>
              <a:rPr lang="en-US" sz="2800" dirty="0" smtClean="0">
                <a:solidFill>
                  <a:srgbClr val="00FAC7"/>
                </a:solidFill>
                <a:latin typeface="Changa" charset="0"/>
                <a:ea typeface="Changa" charset="0"/>
                <a:cs typeface="Changa" charset="0"/>
              </a:rPr>
              <a:t> </a:t>
            </a:r>
            <a:endParaRPr lang="en-US" sz="2800" dirty="0">
              <a:solidFill>
                <a:srgbClr val="00FAC7"/>
              </a:solidFill>
              <a:latin typeface="Changa" charset="0"/>
              <a:ea typeface="Changa" charset="0"/>
              <a:cs typeface="Changa" charset="0"/>
            </a:endParaRPr>
          </a:p>
        </p:txBody>
      </p:sp>
      <p:sp>
        <p:nvSpPr>
          <p:cNvPr id="28" name="TextBox 27"/>
          <p:cNvSpPr txBox="1"/>
          <p:nvPr/>
        </p:nvSpPr>
        <p:spPr>
          <a:xfrm>
            <a:off x="219082" y="5959761"/>
            <a:ext cx="4104800" cy="954107"/>
          </a:xfrm>
          <a:prstGeom prst="rect">
            <a:avLst/>
          </a:prstGeom>
          <a:noFill/>
        </p:spPr>
        <p:txBody>
          <a:bodyPr wrap="square" rtlCol="0">
            <a:spAutoFit/>
          </a:bodyPr>
          <a:lstStyle/>
          <a:p>
            <a:endParaRPr lang="en-US" sz="2800" b="1" dirty="0" smtClean="0">
              <a:solidFill>
                <a:srgbClr val="FFE063"/>
              </a:solidFill>
              <a:latin typeface="Changa" charset="0"/>
              <a:ea typeface="Changa" charset="0"/>
              <a:cs typeface="Changa" charset="0"/>
            </a:endParaRPr>
          </a:p>
          <a:p>
            <a:r>
              <a:rPr lang="en-US" sz="2800" b="1" dirty="0">
                <a:solidFill>
                  <a:srgbClr val="FFE063"/>
                </a:solidFill>
                <a:latin typeface="Changa" charset="0"/>
                <a:ea typeface="Changa" charset="0"/>
                <a:cs typeface="Changa" charset="0"/>
              </a:rPr>
              <a:t>2</a:t>
            </a:r>
            <a:r>
              <a:rPr lang="en-US" sz="2800" b="1" dirty="0" smtClean="0">
                <a:solidFill>
                  <a:srgbClr val="FFE063"/>
                </a:solidFill>
                <a:latin typeface="Changa" charset="0"/>
                <a:ea typeface="Changa" charset="0"/>
                <a:cs typeface="Changa" charset="0"/>
              </a:rPr>
              <a:t>:00 pm | 5:00 pm</a:t>
            </a:r>
          </a:p>
        </p:txBody>
      </p:sp>
      <p:sp>
        <p:nvSpPr>
          <p:cNvPr id="29" name="TextBox 28"/>
          <p:cNvSpPr txBox="1"/>
          <p:nvPr/>
        </p:nvSpPr>
        <p:spPr>
          <a:xfrm>
            <a:off x="3611249" y="5972664"/>
            <a:ext cx="6545767" cy="1384995"/>
          </a:xfrm>
          <a:prstGeom prst="rect">
            <a:avLst/>
          </a:prstGeom>
          <a:noFill/>
        </p:spPr>
        <p:txBody>
          <a:bodyPr wrap="square" rtlCol="0">
            <a:spAutoFit/>
          </a:bodyPr>
          <a:lstStyle/>
          <a:p>
            <a:endParaRPr lang="en-US" sz="2800" dirty="0">
              <a:solidFill>
                <a:srgbClr val="00FAC7"/>
              </a:solidFill>
              <a:latin typeface="Changa" charset="0"/>
              <a:ea typeface="Changa" charset="0"/>
              <a:cs typeface="Changa" charset="0"/>
            </a:endParaRPr>
          </a:p>
          <a:p>
            <a:r>
              <a:rPr lang="en-US" sz="2800" dirty="0">
                <a:solidFill>
                  <a:srgbClr val="00FAC7"/>
                </a:solidFill>
                <a:latin typeface="Changa" charset="0"/>
                <a:ea typeface="Changa" charset="0"/>
                <a:cs typeface="Changa" charset="0"/>
              </a:rPr>
              <a:t>One-to-One Meetings with Investors</a:t>
            </a:r>
          </a:p>
          <a:p>
            <a:r>
              <a:rPr lang="en-US" sz="2800" dirty="0">
                <a:solidFill>
                  <a:srgbClr val="00FAC7"/>
                </a:solidFill>
                <a:latin typeface="Changa" charset="0"/>
                <a:ea typeface="Changa" charset="0"/>
                <a:cs typeface="Changa" charset="0"/>
              </a:rPr>
              <a:t> </a:t>
            </a:r>
            <a:endParaRPr lang="en-US" sz="2800" dirty="0">
              <a:solidFill>
                <a:srgbClr val="00FAC7"/>
              </a:solidFill>
              <a:latin typeface="Changa" charset="0"/>
              <a:ea typeface="Changa" charset="0"/>
              <a:cs typeface="Changa" charset="0"/>
            </a:endParaRPr>
          </a:p>
        </p:txBody>
      </p:sp>
      <p:sp>
        <p:nvSpPr>
          <p:cNvPr id="30" name="TextBox 29"/>
          <p:cNvSpPr txBox="1"/>
          <p:nvPr/>
        </p:nvSpPr>
        <p:spPr>
          <a:xfrm>
            <a:off x="3564209" y="1187391"/>
            <a:ext cx="8360255" cy="523220"/>
          </a:xfrm>
          <a:prstGeom prst="rect">
            <a:avLst/>
          </a:prstGeom>
          <a:noFill/>
        </p:spPr>
        <p:txBody>
          <a:bodyPr wrap="square" rtlCol="0">
            <a:spAutoFit/>
          </a:bodyPr>
          <a:lstStyle/>
          <a:p>
            <a:r>
              <a:rPr lang="en-US" sz="2800" smtClean="0">
                <a:solidFill>
                  <a:srgbClr val="00FAC7"/>
                </a:solidFill>
                <a:latin typeface="Changa" charset="0"/>
                <a:ea typeface="Changa" charset="0"/>
                <a:cs typeface="Changa" charset="0"/>
              </a:rPr>
              <a:t>Coffee </a:t>
            </a:r>
            <a:r>
              <a:rPr lang="en-US" sz="2800" dirty="0" smtClean="0">
                <a:solidFill>
                  <a:srgbClr val="00FAC7"/>
                </a:solidFill>
                <a:latin typeface="Changa" charset="0"/>
                <a:ea typeface="Changa" charset="0"/>
                <a:cs typeface="Changa" charset="0"/>
              </a:rPr>
              <a:t>Break, followed by an Introduction of the day</a:t>
            </a:r>
            <a:endParaRPr lang="en-US" sz="2800" dirty="0">
              <a:solidFill>
                <a:srgbClr val="00FAC7"/>
              </a:solidFill>
              <a:latin typeface="Changa" charset="0"/>
              <a:ea typeface="Changa" charset="0"/>
              <a:cs typeface="Changa" charset="0"/>
            </a:endParaRPr>
          </a:p>
        </p:txBody>
      </p:sp>
      <p:sp>
        <p:nvSpPr>
          <p:cNvPr id="31" name="TextBox 30"/>
          <p:cNvSpPr txBox="1"/>
          <p:nvPr/>
        </p:nvSpPr>
        <p:spPr>
          <a:xfrm>
            <a:off x="116963" y="1187391"/>
            <a:ext cx="3512925" cy="523220"/>
          </a:xfrm>
          <a:prstGeom prst="rect">
            <a:avLst/>
          </a:prstGeom>
          <a:noFill/>
        </p:spPr>
        <p:txBody>
          <a:bodyPr wrap="square" rtlCol="0">
            <a:spAutoFit/>
          </a:bodyPr>
          <a:lstStyle/>
          <a:p>
            <a:r>
              <a:rPr lang="en-US" sz="2800" b="1" dirty="0">
                <a:solidFill>
                  <a:srgbClr val="FFE063"/>
                </a:solidFill>
                <a:latin typeface="Changa" charset="0"/>
                <a:ea typeface="Changa" charset="0"/>
                <a:cs typeface="Changa" charset="0"/>
              </a:rPr>
              <a:t>8</a:t>
            </a:r>
            <a:r>
              <a:rPr lang="en-US" sz="2800" b="1" dirty="0" smtClean="0">
                <a:solidFill>
                  <a:srgbClr val="FFE063"/>
                </a:solidFill>
                <a:latin typeface="Changa" charset="0"/>
                <a:ea typeface="Changa" charset="0"/>
                <a:cs typeface="Changa" charset="0"/>
              </a:rPr>
              <a:t>:</a:t>
            </a:r>
            <a:r>
              <a:rPr lang="en-US" sz="2800" b="1" dirty="0">
                <a:solidFill>
                  <a:srgbClr val="FFE063"/>
                </a:solidFill>
                <a:latin typeface="Changa" charset="0"/>
                <a:ea typeface="Changa" charset="0"/>
                <a:cs typeface="Changa" charset="0"/>
              </a:rPr>
              <a:t>0</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am | </a:t>
            </a:r>
            <a:r>
              <a:rPr lang="en-US" sz="2800" b="1" dirty="0">
                <a:solidFill>
                  <a:srgbClr val="FFE063"/>
                </a:solidFill>
                <a:latin typeface="Changa" charset="0"/>
                <a:ea typeface="Changa" charset="0"/>
                <a:cs typeface="Changa" charset="0"/>
              </a:rPr>
              <a:t>8</a:t>
            </a:r>
            <a:r>
              <a:rPr lang="en-US" sz="2800" b="1" dirty="0" smtClean="0">
                <a:solidFill>
                  <a:srgbClr val="FFE063"/>
                </a:solidFill>
                <a:latin typeface="Changa" charset="0"/>
                <a:ea typeface="Changa" charset="0"/>
                <a:cs typeface="Changa" charset="0"/>
              </a:rPr>
              <a:t>:</a:t>
            </a:r>
            <a:r>
              <a:rPr lang="en-US" sz="2800" b="1" dirty="0">
                <a:solidFill>
                  <a:srgbClr val="FFE063"/>
                </a:solidFill>
                <a:latin typeface="Changa" charset="0"/>
                <a:ea typeface="Changa" charset="0"/>
                <a:cs typeface="Changa" charset="0"/>
              </a:rPr>
              <a:t>3</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am</a:t>
            </a:r>
          </a:p>
        </p:txBody>
      </p:sp>
      <p:sp>
        <p:nvSpPr>
          <p:cNvPr id="22" name="TextBox 21"/>
          <p:cNvSpPr txBox="1"/>
          <p:nvPr/>
        </p:nvSpPr>
        <p:spPr>
          <a:xfrm>
            <a:off x="3645816" y="1734128"/>
            <a:ext cx="7104347" cy="461665"/>
          </a:xfrm>
          <a:prstGeom prst="rect">
            <a:avLst/>
          </a:prstGeom>
          <a:solidFill>
            <a:srgbClr val="6600FF"/>
          </a:solidFill>
        </p:spPr>
        <p:txBody>
          <a:bodyPr wrap="square" rtlCol="0" anchor="b">
            <a:spAutoFit/>
          </a:bodyPr>
          <a:lstStyle/>
          <a:p>
            <a:r>
              <a:rPr lang="en-US" sz="2400" dirty="0" smtClean="0">
                <a:solidFill>
                  <a:srgbClr val="00FAC7"/>
                </a:solidFill>
                <a:latin typeface="Changa ExtraLight" charset="0"/>
                <a:ea typeface="Changa ExtraLight" charset="0"/>
                <a:cs typeface="Changa ExtraLight" charset="0"/>
              </a:rPr>
              <a:t> </a:t>
            </a:r>
            <a:r>
              <a:rPr lang="en-US" sz="2400" dirty="0" err="1" smtClean="0">
                <a:solidFill>
                  <a:srgbClr val="00FAC7"/>
                </a:solidFill>
                <a:latin typeface="Changa ExtraLight" charset="0"/>
                <a:ea typeface="Changa ExtraLight" charset="0"/>
                <a:cs typeface="Changa ExtraLight" charset="0"/>
              </a:rPr>
              <a:t>Hala</a:t>
            </a:r>
            <a:r>
              <a:rPr lang="en-US" sz="2400" dirty="0" smtClean="0">
                <a:solidFill>
                  <a:srgbClr val="00FAC7"/>
                </a:solidFill>
                <a:latin typeface="Changa ExtraLight" charset="0"/>
                <a:ea typeface="Changa ExtraLight" charset="0"/>
                <a:cs typeface="Changa ExtraLight" charset="0"/>
              </a:rPr>
              <a:t> </a:t>
            </a:r>
            <a:r>
              <a:rPr lang="en-US" sz="2400" dirty="0" err="1" smtClean="0">
                <a:solidFill>
                  <a:srgbClr val="00FAC7"/>
                </a:solidFill>
                <a:latin typeface="Changa ExtraLight" charset="0"/>
                <a:ea typeface="Changa ExtraLight" charset="0"/>
                <a:cs typeface="Changa ExtraLight" charset="0"/>
              </a:rPr>
              <a:t>Fadel</a:t>
            </a:r>
            <a:r>
              <a:rPr lang="en-US" sz="2400" dirty="0" smtClean="0">
                <a:solidFill>
                  <a:srgbClr val="00FAC7"/>
                </a:solidFill>
                <a:latin typeface="Changa ExtraLight" charset="0"/>
                <a:ea typeface="Changa ExtraLight" charset="0"/>
                <a:cs typeface="Changa ExtraLight" charset="0"/>
              </a:rPr>
              <a:t>, Chairperson, MITEF Pan Arab</a:t>
            </a:r>
            <a:endParaRPr lang="en-US" sz="2400" dirty="0">
              <a:solidFill>
                <a:srgbClr val="00FAC7"/>
              </a:solidFill>
              <a:latin typeface="Changa ExtraLight" charset="0"/>
              <a:ea typeface="Changa ExtraLight" charset="0"/>
              <a:cs typeface="Changa ExtraLight" charset="0"/>
            </a:endParaRPr>
          </a:p>
        </p:txBody>
      </p:sp>
      <p:sp>
        <p:nvSpPr>
          <p:cNvPr id="17" name="TextBox 16"/>
          <p:cNvSpPr txBox="1"/>
          <p:nvPr/>
        </p:nvSpPr>
        <p:spPr>
          <a:xfrm>
            <a:off x="69923" y="3115785"/>
            <a:ext cx="3869137" cy="523220"/>
          </a:xfrm>
          <a:prstGeom prst="rect">
            <a:avLst/>
          </a:prstGeom>
          <a:noFill/>
        </p:spPr>
        <p:txBody>
          <a:bodyPr wrap="square" rtlCol="0">
            <a:spAutoFit/>
          </a:bodyPr>
          <a:lstStyle/>
          <a:p>
            <a:r>
              <a:rPr lang="en-US" sz="2800" b="1" dirty="0">
                <a:solidFill>
                  <a:srgbClr val="FFE063"/>
                </a:solidFill>
                <a:latin typeface="Changa" charset="0"/>
                <a:ea typeface="Changa" charset="0"/>
                <a:cs typeface="Changa" charset="0"/>
              </a:rPr>
              <a:t>9</a:t>
            </a:r>
            <a:r>
              <a:rPr lang="en-US" sz="2800" b="1" dirty="0" smtClean="0">
                <a:solidFill>
                  <a:srgbClr val="FFE063"/>
                </a:solidFill>
                <a:latin typeface="Changa" charset="0"/>
                <a:ea typeface="Changa" charset="0"/>
                <a:cs typeface="Changa" charset="0"/>
              </a:rPr>
              <a:t>:3</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am | </a:t>
            </a:r>
            <a:r>
              <a:rPr lang="en-US" sz="2800" b="1" dirty="0" smtClean="0">
                <a:solidFill>
                  <a:srgbClr val="FFE063"/>
                </a:solidFill>
                <a:latin typeface="Changa" charset="0"/>
                <a:ea typeface="Changa" charset="0"/>
                <a:cs typeface="Changa" charset="0"/>
              </a:rPr>
              <a:t>10:</a:t>
            </a:r>
            <a:r>
              <a:rPr lang="en-US" sz="2800" b="1" dirty="0" smtClean="0">
                <a:solidFill>
                  <a:srgbClr val="FFE063"/>
                </a:solidFill>
                <a:latin typeface="Changa" charset="0"/>
                <a:ea typeface="Changa" charset="0"/>
                <a:cs typeface="Changa" charset="0"/>
              </a:rPr>
              <a:t>0</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am</a:t>
            </a:r>
          </a:p>
        </p:txBody>
      </p:sp>
      <p:sp>
        <p:nvSpPr>
          <p:cNvPr id="18" name="TextBox 17"/>
          <p:cNvSpPr txBox="1"/>
          <p:nvPr/>
        </p:nvSpPr>
        <p:spPr>
          <a:xfrm>
            <a:off x="3629887" y="2727318"/>
            <a:ext cx="9693515" cy="1384995"/>
          </a:xfrm>
          <a:prstGeom prst="rect">
            <a:avLst/>
          </a:prstGeom>
          <a:noFill/>
        </p:spPr>
        <p:txBody>
          <a:bodyPr wrap="square" rtlCol="0">
            <a:spAutoFit/>
          </a:bodyPr>
          <a:lstStyle/>
          <a:p>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Tour of 500Startups</a:t>
            </a:r>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 </a:t>
            </a:r>
            <a:endParaRPr lang="en-US" sz="2800" dirty="0">
              <a:solidFill>
                <a:srgbClr val="00FAC7"/>
              </a:solidFill>
              <a:latin typeface="Changa" charset="0"/>
              <a:ea typeface="Changa" charset="0"/>
              <a:cs typeface="Changa" charset="0"/>
            </a:endParaRPr>
          </a:p>
        </p:txBody>
      </p:sp>
      <p:sp>
        <p:nvSpPr>
          <p:cNvPr id="19" name="TextBox 18"/>
          <p:cNvSpPr txBox="1"/>
          <p:nvPr/>
        </p:nvSpPr>
        <p:spPr>
          <a:xfrm>
            <a:off x="81203" y="3832593"/>
            <a:ext cx="3869137"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10:</a:t>
            </a:r>
            <a:r>
              <a:rPr lang="en-US" sz="2800" b="1" dirty="0">
                <a:solidFill>
                  <a:srgbClr val="FFE063"/>
                </a:solidFill>
                <a:latin typeface="Changa" charset="0"/>
                <a:ea typeface="Changa" charset="0"/>
                <a:cs typeface="Changa" charset="0"/>
              </a:rPr>
              <a:t>0</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am | </a:t>
            </a:r>
            <a:r>
              <a:rPr lang="en-US" sz="2800" b="1" dirty="0" smtClean="0">
                <a:solidFill>
                  <a:srgbClr val="FFE063"/>
                </a:solidFill>
                <a:latin typeface="Changa" charset="0"/>
                <a:ea typeface="Changa" charset="0"/>
                <a:cs typeface="Changa" charset="0"/>
              </a:rPr>
              <a:t>11:</a:t>
            </a:r>
            <a:r>
              <a:rPr lang="en-US" sz="2800" b="1" dirty="0" smtClean="0">
                <a:solidFill>
                  <a:srgbClr val="FFE063"/>
                </a:solidFill>
                <a:latin typeface="Changa" charset="0"/>
                <a:ea typeface="Changa" charset="0"/>
                <a:cs typeface="Changa" charset="0"/>
              </a:rPr>
              <a:t>0</a:t>
            </a:r>
            <a:r>
              <a:rPr lang="en-US" sz="2800" b="1" dirty="0" smtClean="0">
                <a:solidFill>
                  <a:srgbClr val="FFE063"/>
                </a:solidFill>
                <a:latin typeface="Changa" charset="0"/>
                <a:ea typeface="Changa" charset="0"/>
                <a:cs typeface="Changa" charset="0"/>
              </a:rPr>
              <a:t>0 </a:t>
            </a:r>
            <a:r>
              <a:rPr lang="en-US" sz="2800" b="1" dirty="0" smtClean="0">
                <a:solidFill>
                  <a:srgbClr val="FFE063"/>
                </a:solidFill>
                <a:latin typeface="Changa" charset="0"/>
                <a:ea typeface="Changa" charset="0"/>
                <a:cs typeface="Changa" charset="0"/>
              </a:rPr>
              <a:t>am</a:t>
            </a:r>
          </a:p>
        </p:txBody>
      </p:sp>
      <p:sp>
        <p:nvSpPr>
          <p:cNvPr id="20" name="TextBox 19"/>
          <p:cNvSpPr txBox="1"/>
          <p:nvPr/>
        </p:nvSpPr>
        <p:spPr>
          <a:xfrm>
            <a:off x="3617647" y="3420609"/>
            <a:ext cx="9693515" cy="1384995"/>
          </a:xfrm>
          <a:prstGeom prst="rect">
            <a:avLst/>
          </a:prstGeom>
          <a:noFill/>
        </p:spPr>
        <p:txBody>
          <a:bodyPr wrap="square" rtlCol="0">
            <a:spAutoFit/>
          </a:bodyPr>
          <a:lstStyle/>
          <a:p>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Break</a:t>
            </a:r>
            <a:endParaRPr lang="en-US" sz="2800" dirty="0" smtClean="0">
              <a:solidFill>
                <a:srgbClr val="00FAC7"/>
              </a:solidFill>
              <a:latin typeface="Changa" charset="0"/>
              <a:ea typeface="Changa" charset="0"/>
              <a:cs typeface="Changa" charset="0"/>
            </a:endParaRPr>
          </a:p>
          <a:p>
            <a:r>
              <a:rPr lang="en-US" sz="2800" dirty="0" smtClean="0">
                <a:solidFill>
                  <a:srgbClr val="00FAC7"/>
                </a:solidFill>
                <a:latin typeface="Changa" charset="0"/>
                <a:ea typeface="Changa" charset="0"/>
                <a:cs typeface="Changa" charset="0"/>
              </a:rPr>
              <a:t> </a:t>
            </a:r>
            <a:endParaRPr lang="en-US" sz="2800" dirty="0">
              <a:solidFill>
                <a:srgbClr val="00FAC7"/>
              </a:solidFill>
              <a:latin typeface="Changa" charset="0"/>
              <a:ea typeface="Changa" charset="0"/>
              <a:cs typeface="Changa" charset="0"/>
            </a:endParaRPr>
          </a:p>
        </p:txBody>
      </p:sp>
    </p:spTree>
    <p:extLst>
      <p:ext uri="{BB962C8B-B14F-4D97-AF65-F5344CB8AC3E}">
        <p14:creationId xmlns:p14="http://schemas.microsoft.com/office/powerpoint/2010/main" val="9051697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2" y="24883"/>
            <a:ext cx="11968717" cy="1325563"/>
          </a:xfrm>
        </p:spPr>
        <p:txBody>
          <a:bodyPr>
            <a:normAutofit/>
          </a:bodyPr>
          <a:lstStyle/>
          <a:p>
            <a:r>
              <a:rPr lang="en-US" b="1" dirty="0" smtClean="0">
                <a:solidFill>
                  <a:schemeClr val="bg1"/>
                </a:solidFill>
                <a:latin typeface="Changa" charset="0"/>
                <a:ea typeface="Changa" charset="0"/>
                <a:cs typeface="Changa" charset="0"/>
              </a:rPr>
              <a:t>Program Sept. 10</a:t>
            </a:r>
            <a:r>
              <a:rPr lang="en-US" b="1" baseline="30000" dirty="0" smtClean="0">
                <a:solidFill>
                  <a:schemeClr val="bg1"/>
                </a:solidFill>
                <a:latin typeface="Changa" charset="0"/>
                <a:ea typeface="Changa" charset="0"/>
                <a:cs typeface="Changa" charset="0"/>
              </a:rPr>
              <a:t>th</a:t>
            </a:r>
            <a:r>
              <a:rPr lang="en-US" b="1" dirty="0" smtClean="0">
                <a:solidFill>
                  <a:schemeClr val="bg1"/>
                </a:solidFill>
                <a:latin typeface="Changa" charset="0"/>
                <a:ea typeface="Changa" charset="0"/>
                <a:cs typeface="Changa" charset="0"/>
              </a:rPr>
              <a:t> | Day 3 </a:t>
            </a:r>
            <a:r>
              <a:rPr lang="en-US" b="1" dirty="0" smtClean="0">
                <a:solidFill>
                  <a:schemeClr val="bg1"/>
                </a:solidFill>
                <a:latin typeface="Changa" charset="0"/>
                <a:ea typeface="Changa" charset="0"/>
                <a:cs typeface="Changa" charset="0"/>
              </a:rPr>
              <a:t>| </a:t>
            </a:r>
            <a:br>
              <a:rPr lang="en-US" b="1" dirty="0" smtClean="0">
                <a:solidFill>
                  <a:schemeClr val="bg1"/>
                </a:solidFill>
                <a:latin typeface="Changa" charset="0"/>
                <a:ea typeface="Changa" charset="0"/>
                <a:cs typeface="Changa" charset="0"/>
              </a:rPr>
            </a:br>
            <a:r>
              <a:rPr lang="en-US" b="1" dirty="0" smtClean="0">
                <a:solidFill>
                  <a:schemeClr val="bg1"/>
                </a:solidFill>
                <a:latin typeface="Changa" charset="0"/>
                <a:ea typeface="Changa" charset="0"/>
                <a:cs typeface="Changa" charset="0"/>
              </a:rPr>
              <a:t>	Tour in Silicon Valley</a:t>
            </a:r>
            <a:endParaRPr lang="en-US" b="1" dirty="0">
              <a:solidFill>
                <a:schemeClr val="bg1"/>
              </a:solidFill>
              <a:latin typeface="Changa" charset="0"/>
              <a:ea typeface="Changa" charset="0"/>
              <a:cs typeface="Changa" charset="0"/>
            </a:endParaRPr>
          </a:p>
        </p:txBody>
      </p:sp>
      <p:sp>
        <p:nvSpPr>
          <p:cNvPr id="19" name="Title 1"/>
          <p:cNvSpPr txBox="1">
            <a:spLocks/>
          </p:cNvSpPr>
          <p:nvPr/>
        </p:nvSpPr>
        <p:spPr>
          <a:xfrm>
            <a:off x="164002" y="2623051"/>
            <a:ext cx="11968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Changa" charset="0"/>
                <a:ea typeface="Changa" charset="0"/>
                <a:cs typeface="Changa" charset="0"/>
              </a:rPr>
              <a:t>Program Sept. 11th  | Day 4 | </a:t>
            </a:r>
            <a:endParaRPr lang="en-US" b="1" dirty="0" smtClean="0">
              <a:solidFill>
                <a:schemeClr val="bg1"/>
              </a:solidFill>
              <a:latin typeface="Changa" charset="0"/>
              <a:ea typeface="Changa" charset="0"/>
              <a:cs typeface="Changa" charset="0"/>
            </a:endParaRPr>
          </a:p>
          <a:p>
            <a:r>
              <a:rPr lang="en-US" b="1" dirty="0" smtClean="0">
                <a:solidFill>
                  <a:schemeClr val="bg1"/>
                </a:solidFill>
                <a:latin typeface="Changa" charset="0"/>
                <a:ea typeface="Changa" charset="0"/>
                <a:cs typeface="Changa" charset="0"/>
              </a:rPr>
              <a:t>	Day </a:t>
            </a:r>
            <a:r>
              <a:rPr lang="en-US" b="1" dirty="0">
                <a:solidFill>
                  <a:schemeClr val="bg1"/>
                </a:solidFill>
                <a:latin typeface="Changa" charset="0"/>
                <a:ea typeface="Changa" charset="0"/>
                <a:cs typeface="Changa" charset="0"/>
              </a:rPr>
              <a:t>Off  </a:t>
            </a:r>
          </a:p>
        </p:txBody>
      </p:sp>
    </p:spTree>
    <p:extLst>
      <p:ext uri="{BB962C8B-B14F-4D97-AF65-F5344CB8AC3E}">
        <p14:creationId xmlns:p14="http://schemas.microsoft.com/office/powerpoint/2010/main" val="36513893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2" y="24883"/>
            <a:ext cx="11968717" cy="1325563"/>
          </a:xfrm>
        </p:spPr>
        <p:txBody>
          <a:bodyPr/>
          <a:lstStyle/>
          <a:p>
            <a:r>
              <a:rPr lang="en-US" b="1" dirty="0" smtClean="0">
                <a:solidFill>
                  <a:schemeClr val="bg1"/>
                </a:solidFill>
                <a:latin typeface="Changa" charset="0"/>
                <a:ea typeface="Changa" charset="0"/>
                <a:cs typeface="Changa" charset="0"/>
              </a:rPr>
              <a:t>Program Sept. 12</a:t>
            </a:r>
            <a:r>
              <a:rPr lang="en-US" b="1" baseline="30000" dirty="0" smtClean="0">
                <a:solidFill>
                  <a:schemeClr val="bg1"/>
                </a:solidFill>
                <a:latin typeface="Changa" charset="0"/>
                <a:ea typeface="Changa" charset="0"/>
                <a:cs typeface="Changa" charset="0"/>
              </a:rPr>
              <a:t>th</a:t>
            </a:r>
            <a:r>
              <a:rPr lang="en-US" b="1" dirty="0" smtClean="0">
                <a:solidFill>
                  <a:schemeClr val="bg1"/>
                </a:solidFill>
                <a:latin typeface="Changa" charset="0"/>
                <a:ea typeface="Changa" charset="0"/>
                <a:cs typeface="Changa" charset="0"/>
              </a:rPr>
              <a:t> – 14</a:t>
            </a:r>
            <a:r>
              <a:rPr lang="en-US" b="1" baseline="30000" dirty="0" smtClean="0">
                <a:solidFill>
                  <a:schemeClr val="bg1"/>
                </a:solidFill>
                <a:latin typeface="Changa" charset="0"/>
                <a:ea typeface="Changa" charset="0"/>
                <a:cs typeface="Changa" charset="0"/>
              </a:rPr>
              <a:t>th</a:t>
            </a:r>
            <a:r>
              <a:rPr lang="en-US" b="1" dirty="0" smtClean="0">
                <a:solidFill>
                  <a:schemeClr val="bg1"/>
                </a:solidFill>
                <a:latin typeface="Changa" charset="0"/>
                <a:ea typeface="Changa" charset="0"/>
                <a:cs typeface="Changa" charset="0"/>
              </a:rPr>
              <a:t> </a:t>
            </a:r>
            <a:r>
              <a:rPr lang="en-US" b="1" smtClean="0">
                <a:solidFill>
                  <a:schemeClr val="bg1"/>
                </a:solidFill>
                <a:latin typeface="Changa" charset="0"/>
                <a:ea typeface="Changa" charset="0"/>
                <a:cs typeface="Changa" charset="0"/>
              </a:rPr>
              <a:t>| Day </a:t>
            </a:r>
            <a:r>
              <a:rPr lang="en-US" b="1" dirty="0">
                <a:solidFill>
                  <a:schemeClr val="bg1"/>
                </a:solidFill>
                <a:latin typeface="Changa" charset="0"/>
                <a:ea typeface="Changa" charset="0"/>
                <a:cs typeface="Changa" charset="0"/>
              </a:rPr>
              <a:t>5 </a:t>
            </a:r>
            <a:r>
              <a:rPr lang="en-US" b="1">
                <a:solidFill>
                  <a:schemeClr val="bg1"/>
                </a:solidFill>
                <a:latin typeface="Changa" charset="0"/>
                <a:ea typeface="Changa" charset="0"/>
                <a:cs typeface="Changa" charset="0"/>
              </a:rPr>
              <a:t>– </a:t>
            </a:r>
            <a:r>
              <a:rPr lang="en-US" b="1" dirty="0">
                <a:solidFill>
                  <a:schemeClr val="bg1"/>
                </a:solidFill>
                <a:latin typeface="Changa" charset="0"/>
                <a:ea typeface="Changa" charset="0"/>
                <a:cs typeface="Changa" charset="0"/>
              </a:rPr>
              <a:t>7</a:t>
            </a:r>
          </a:p>
        </p:txBody>
      </p:sp>
      <p:sp>
        <p:nvSpPr>
          <p:cNvPr id="24" name="TextBox 23"/>
          <p:cNvSpPr txBox="1"/>
          <p:nvPr/>
        </p:nvSpPr>
        <p:spPr>
          <a:xfrm>
            <a:off x="3457889" y="1222206"/>
            <a:ext cx="8360255" cy="523220"/>
          </a:xfrm>
          <a:prstGeom prst="rect">
            <a:avLst/>
          </a:prstGeom>
          <a:noFill/>
        </p:spPr>
        <p:txBody>
          <a:bodyPr wrap="square" rtlCol="0">
            <a:spAutoFit/>
          </a:bodyPr>
          <a:lstStyle/>
          <a:p>
            <a:r>
              <a:rPr lang="en-US" sz="2800" dirty="0" smtClean="0">
                <a:solidFill>
                  <a:srgbClr val="00FAC7"/>
                </a:solidFill>
                <a:latin typeface="Changa" charset="0"/>
                <a:ea typeface="Changa" charset="0"/>
                <a:cs typeface="Changa" charset="0"/>
              </a:rPr>
              <a:t>MITEF Arab Pavilion @ </a:t>
            </a:r>
            <a:r>
              <a:rPr lang="en-US" sz="2800" dirty="0" err="1" smtClean="0">
                <a:solidFill>
                  <a:srgbClr val="00FAC7"/>
                </a:solidFill>
                <a:latin typeface="Changa" charset="0"/>
                <a:ea typeface="Changa" charset="0"/>
                <a:cs typeface="Changa" charset="0"/>
              </a:rPr>
              <a:t>TechCrunch</a:t>
            </a:r>
            <a:r>
              <a:rPr lang="en-US" sz="2800" dirty="0" smtClean="0">
                <a:solidFill>
                  <a:srgbClr val="00FAC7"/>
                </a:solidFill>
                <a:latin typeface="Changa" charset="0"/>
                <a:ea typeface="Changa" charset="0"/>
                <a:cs typeface="Changa" charset="0"/>
              </a:rPr>
              <a:t> Disrupt SF</a:t>
            </a:r>
            <a:endParaRPr lang="en-US" sz="2800" dirty="0">
              <a:solidFill>
                <a:srgbClr val="00FAC7"/>
              </a:solidFill>
              <a:latin typeface="Changa" charset="0"/>
              <a:ea typeface="Changa" charset="0"/>
              <a:cs typeface="Changa" charset="0"/>
            </a:endParaRPr>
          </a:p>
        </p:txBody>
      </p:sp>
      <p:sp>
        <p:nvSpPr>
          <p:cNvPr id="25" name="TextBox 24"/>
          <p:cNvSpPr txBox="1"/>
          <p:nvPr/>
        </p:nvSpPr>
        <p:spPr>
          <a:xfrm>
            <a:off x="222323" y="1222206"/>
            <a:ext cx="3512925" cy="523220"/>
          </a:xfrm>
          <a:prstGeom prst="rect">
            <a:avLst/>
          </a:prstGeom>
          <a:noFill/>
        </p:spPr>
        <p:txBody>
          <a:bodyPr wrap="square" rtlCol="0">
            <a:spAutoFit/>
          </a:bodyPr>
          <a:lstStyle/>
          <a:p>
            <a:r>
              <a:rPr lang="en-US" sz="2800" b="1" dirty="0" smtClean="0">
                <a:solidFill>
                  <a:srgbClr val="FFE063"/>
                </a:solidFill>
                <a:latin typeface="Changa" charset="0"/>
                <a:ea typeface="Changa" charset="0"/>
                <a:cs typeface="Changa" charset="0"/>
              </a:rPr>
              <a:t>9:00 am | 5:00 pm</a:t>
            </a:r>
          </a:p>
        </p:txBody>
      </p:sp>
      <p:sp>
        <p:nvSpPr>
          <p:cNvPr id="27" name="TextBox 26"/>
          <p:cNvSpPr txBox="1"/>
          <p:nvPr/>
        </p:nvSpPr>
        <p:spPr>
          <a:xfrm>
            <a:off x="3457889" y="1872010"/>
            <a:ext cx="7455230" cy="461665"/>
          </a:xfrm>
          <a:prstGeom prst="rect">
            <a:avLst/>
          </a:prstGeom>
          <a:solidFill>
            <a:srgbClr val="6600FF"/>
          </a:solidFill>
        </p:spPr>
        <p:txBody>
          <a:bodyPr wrap="square" rtlCol="0" anchor="b">
            <a:spAutoFit/>
          </a:bodyPr>
          <a:lstStyle/>
          <a:p>
            <a:r>
              <a:rPr lang="en-US" sz="2400" dirty="0" smtClean="0">
                <a:solidFill>
                  <a:srgbClr val="00FAC7"/>
                </a:solidFill>
                <a:latin typeface="Changa ExtraLight" charset="0"/>
                <a:ea typeface="Changa ExtraLight" charset="0"/>
                <a:cs typeface="Changa ExtraLight" charset="0"/>
              </a:rPr>
              <a:t>Entrepreneurs showcasing their companies</a:t>
            </a:r>
            <a:endParaRPr lang="en-US" sz="2400" dirty="0">
              <a:solidFill>
                <a:srgbClr val="00FAC7"/>
              </a:solidFill>
              <a:latin typeface="Changa ExtraLight" charset="0"/>
              <a:ea typeface="Changa ExtraLight" charset="0"/>
              <a:cs typeface="Changa ExtraLight" charset="0"/>
            </a:endParaRPr>
          </a:p>
        </p:txBody>
      </p:sp>
      <p:sp>
        <p:nvSpPr>
          <p:cNvPr id="15" name="TextBox 14"/>
          <p:cNvSpPr txBox="1"/>
          <p:nvPr/>
        </p:nvSpPr>
        <p:spPr>
          <a:xfrm>
            <a:off x="305123" y="3126839"/>
            <a:ext cx="10562640" cy="461665"/>
          </a:xfrm>
          <a:prstGeom prst="rect">
            <a:avLst/>
          </a:prstGeom>
          <a:solidFill>
            <a:srgbClr val="6600FF"/>
          </a:solidFill>
        </p:spPr>
        <p:txBody>
          <a:bodyPr wrap="square" rtlCol="0" anchor="b">
            <a:spAutoFit/>
          </a:bodyPr>
          <a:lstStyle/>
          <a:p>
            <a:r>
              <a:rPr lang="en-US" sz="2400" b="1" dirty="0" smtClean="0">
                <a:solidFill>
                  <a:srgbClr val="00FAC7"/>
                </a:solidFill>
                <a:latin typeface="Changa ExtraLight" charset="0"/>
                <a:ea typeface="Changa ExtraLight" charset="0"/>
                <a:cs typeface="Changa ExtraLight" charset="0"/>
              </a:rPr>
              <a:t>Venue: Pier 48, San Francisco, CA 94158</a:t>
            </a:r>
            <a:endParaRPr lang="en-US" sz="2400" dirty="0" smtClean="0">
              <a:solidFill>
                <a:srgbClr val="00FAC7"/>
              </a:solidFill>
              <a:latin typeface="Changa ExtraLight" charset="0"/>
              <a:ea typeface="Changa ExtraLight" charset="0"/>
              <a:cs typeface="Changa ExtraLight" charset="0"/>
            </a:endParaRPr>
          </a:p>
        </p:txBody>
      </p:sp>
      <p:sp>
        <p:nvSpPr>
          <p:cNvPr id="16" name="TextBox 15"/>
          <p:cNvSpPr txBox="1"/>
          <p:nvPr/>
        </p:nvSpPr>
        <p:spPr>
          <a:xfrm>
            <a:off x="305123" y="3926941"/>
            <a:ext cx="10562640" cy="461665"/>
          </a:xfrm>
          <a:prstGeom prst="rect">
            <a:avLst/>
          </a:prstGeom>
          <a:solidFill>
            <a:srgbClr val="FFE063"/>
          </a:solidFill>
        </p:spPr>
        <p:txBody>
          <a:bodyPr wrap="square" rtlCol="0" anchor="b">
            <a:spAutoFit/>
          </a:bodyPr>
          <a:lstStyle/>
          <a:p>
            <a:r>
              <a:rPr lang="en-US" sz="2400" b="1" dirty="0">
                <a:solidFill>
                  <a:srgbClr val="6600FF"/>
                </a:solidFill>
                <a:latin typeface="Changa ExtraLight" charset="0"/>
                <a:ea typeface="Changa ExtraLight" charset="0"/>
                <a:cs typeface="Changa ExtraLight" charset="0"/>
              </a:rPr>
              <a:t>Register: </a:t>
            </a:r>
            <a:r>
              <a:rPr lang="en-US" sz="2400" b="1" dirty="0">
                <a:solidFill>
                  <a:srgbClr val="6600FF"/>
                </a:solidFill>
                <a:latin typeface="Changa ExtraLight" charset="0"/>
                <a:ea typeface="Changa ExtraLight" charset="0"/>
                <a:cs typeface="Changa ExtraLight" charset="0"/>
                <a:hlinkClick r:id="rId2"/>
              </a:rPr>
              <a:t>https://</a:t>
            </a:r>
            <a:r>
              <a:rPr lang="en-US" sz="2400" b="1" dirty="0" err="1">
                <a:solidFill>
                  <a:srgbClr val="6600FF"/>
                </a:solidFill>
                <a:latin typeface="Changa ExtraLight" charset="0"/>
                <a:ea typeface="Changa ExtraLight" charset="0"/>
                <a:cs typeface="Changa ExtraLight" charset="0"/>
                <a:hlinkClick r:id="rId2"/>
              </a:rPr>
              <a:t>techcrunch.com</a:t>
            </a:r>
            <a:r>
              <a:rPr lang="en-US" sz="2400" b="1" dirty="0">
                <a:solidFill>
                  <a:srgbClr val="6600FF"/>
                </a:solidFill>
                <a:latin typeface="Changa ExtraLight" charset="0"/>
                <a:ea typeface="Changa ExtraLight" charset="0"/>
                <a:cs typeface="Changa ExtraLight" charset="0"/>
                <a:hlinkClick r:id="rId2"/>
              </a:rPr>
              <a:t>/event-info/disrupt-sf-2016/</a:t>
            </a:r>
            <a:endParaRPr lang="en-US" sz="2400" dirty="0" smtClean="0">
              <a:solidFill>
                <a:srgbClr val="1A0040"/>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31579310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3" y="24883"/>
            <a:ext cx="10515600" cy="1325563"/>
          </a:xfrm>
        </p:spPr>
        <p:txBody>
          <a:bodyPr/>
          <a:lstStyle/>
          <a:p>
            <a:r>
              <a:rPr lang="en-US" b="1" dirty="0">
                <a:solidFill>
                  <a:schemeClr val="bg1"/>
                </a:solidFill>
                <a:latin typeface="Changa" charset="0"/>
                <a:ea typeface="Changa" charset="0"/>
                <a:cs typeface="Changa" charset="0"/>
              </a:rPr>
              <a:t>About MIT Enterprise Forum Pan Arab</a:t>
            </a:r>
          </a:p>
        </p:txBody>
      </p:sp>
      <p:sp>
        <p:nvSpPr>
          <p:cNvPr id="3" name="Content Placeholder 2"/>
          <p:cNvSpPr>
            <a:spLocks noGrp="1"/>
          </p:cNvSpPr>
          <p:nvPr>
            <p:ph idx="1"/>
          </p:nvPr>
        </p:nvSpPr>
        <p:spPr>
          <a:xfrm>
            <a:off x="6792435" y="2772256"/>
            <a:ext cx="3840123" cy="4351338"/>
          </a:xfrm>
        </p:spPr>
        <p:txBody>
          <a:bodyPr>
            <a:noAutofit/>
          </a:bodyPr>
          <a:lstStyle/>
          <a:p>
            <a:pPr marL="0" indent="0">
              <a:buNone/>
            </a:pPr>
            <a:r>
              <a:rPr lang="en-US" dirty="0" smtClean="0">
                <a:solidFill>
                  <a:srgbClr val="FFE063"/>
                </a:solidFill>
                <a:latin typeface="Changa ExtraLight" charset="0"/>
                <a:ea typeface="Changa ExtraLight" charset="0"/>
                <a:cs typeface="Changa ExtraLight" charset="0"/>
              </a:rPr>
              <a:t>With offices in </a:t>
            </a:r>
            <a:r>
              <a:rPr lang="en-US" dirty="0" smtClean="0">
                <a:solidFill>
                  <a:srgbClr val="FF0000"/>
                </a:solidFill>
                <a:latin typeface="Changa ExtraLight" charset="0"/>
                <a:ea typeface="Changa ExtraLight" charset="0"/>
                <a:cs typeface="Changa ExtraLight" charset="0"/>
              </a:rPr>
              <a:t>Beirut</a:t>
            </a:r>
            <a:r>
              <a:rPr lang="en-US" dirty="0" smtClean="0">
                <a:solidFill>
                  <a:srgbClr val="FFE063"/>
                </a:solidFill>
                <a:latin typeface="Changa ExtraLight" charset="0"/>
                <a:ea typeface="Changa ExtraLight" charset="0"/>
                <a:cs typeface="Changa ExtraLight" charset="0"/>
              </a:rPr>
              <a:t>, </a:t>
            </a:r>
            <a:r>
              <a:rPr lang="en-US" dirty="0" smtClean="0">
                <a:solidFill>
                  <a:srgbClr val="FF0000"/>
                </a:solidFill>
                <a:latin typeface="Changa ExtraLight" charset="0"/>
                <a:ea typeface="Changa ExtraLight" charset="0"/>
                <a:cs typeface="Changa ExtraLight" charset="0"/>
              </a:rPr>
              <a:t>Dubai</a:t>
            </a:r>
            <a:r>
              <a:rPr lang="en-US" dirty="0" smtClean="0">
                <a:solidFill>
                  <a:srgbClr val="FFE063"/>
                </a:solidFill>
                <a:latin typeface="Changa ExtraLight" charset="0"/>
                <a:ea typeface="Changa ExtraLight" charset="0"/>
                <a:cs typeface="Changa ExtraLight" charset="0"/>
              </a:rPr>
              <a:t> and </a:t>
            </a:r>
            <a:r>
              <a:rPr lang="en-US" dirty="0" smtClean="0">
                <a:solidFill>
                  <a:srgbClr val="FF0000"/>
                </a:solidFill>
                <a:latin typeface="Changa ExtraLight" charset="0"/>
                <a:ea typeface="Changa ExtraLight" charset="0"/>
                <a:cs typeface="Changa ExtraLight" charset="0"/>
              </a:rPr>
              <a:t>Jeddah</a:t>
            </a:r>
            <a:r>
              <a:rPr lang="en-US" dirty="0" smtClean="0">
                <a:solidFill>
                  <a:srgbClr val="FFE063"/>
                </a:solidFill>
                <a:latin typeface="Changa ExtraLight" charset="0"/>
                <a:ea typeface="Changa ExtraLight" charset="0"/>
                <a:cs typeface="Changa ExtraLight" charset="0"/>
              </a:rPr>
              <a:t>, our mission is to develop and nurture a culture of entrepreneurship across the Arab region.</a:t>
            </a:r>
          </a:p>
        </p:txBody>
      </p:sp>
      <p:sp>
        <p:nvSpPr>
          <p:cNvPr id="6" name="Content Placeholder 2"/>
          <p:cNvSpPr txBox="1">
            <a:spLocks/>
          </p:cNvSpPr>
          <p:nvPr/>
        </p:nvSpPr>
        <p:spPr>
          <a:xfrm>
            <a:off x="223282" y="2772256"/>
            <a:ext cx="5369443" cy="503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rgbClr val="00FAC7"/>
                </a:solidFill>
                <a:latin typeface="Changa ExtraLight" charset="0"/>
                <a:ea typeface="Changa ExtraLight" charset="0"/>
                <a:cs typeface="Changa ExtraLight" charset="0"/>
              </a:rPr>
              <a:t>Launched in 2005, the MIT Enterprise Forum of the Pan Arab Region is one of the 28 international chapters of the Boston-based MIT Enterprise Forum Global, an avid promoter of entrepreneurship and innovation worldwide affiliated with the prestigious MIT University.</a:t>
            </a:r>
          </a:p>
        </p:txBody>
      </p:sp>
    </p:spTree>
    <p:extLst>
      <p:ext uri="{BB962C8B-B14F-4D97-AF65-F5344CB8AC3E}">
        <p14:creationId xmlns:p14="http://schemas.microsoft.com/office/powerpoint/2010/main" val="1009250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txBox="1">
            <a:spLocks/>
          </p:cNvSpPr>
          <p:nvPr/>
        </p:nvSpPr>
        <p:spPr>
          <a:xfrm>
            <a:off x="266254" y="249275"/>
            <a:ext cx="3848546" cy="40191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500"/>
              </a:lnSpc>
            </a:pPr>
            <a:r>
              <a:rPr lang="en-US" sz="8800" dirty="0" smtClean="0">
                <a:solidFill>
                  <a:srgbClr val="00FAC7"/>
                </a:solidFill>
                <a:latin typeface="Changa One" charset="0"/>
                <a:ea typeface="Changa One" charset="0"/>
                <a:cs typeface="Changa One" charset="0"/>
              </a:rPr>
              <a:t>Thank you</a:t>
            </a:r>
            <a:endParaRPr lang="en-US" sz="8800" dirty="0">
              <a:solidFill>
                <a:srgbClr val="00FAC7"/>
              </a:solidFill>
              <a:latin typeface="Changa One" charset="0"/>
              <a:ea typeface="Changa One" charset="0"/>
              <a:cs typeface="Changa One"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291" y="350875"/>
            <a:ext cx="6844209" cy="19053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9838" y="5903492"/>
            <a:ext cx="671107" cy="67110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5262" y="4092269"/>
            <a:ext cx="1725787" cy="69964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9347" y="5968279"/>
            <a:ext cx="1515432" cy="66181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86813" y="3293954"/>
            <a:ext cx="1725787" cy="1725787"/>
          </a:xfrm>
          <a:prstGeom prst="rect">
            <a:avLst/>
          </a:prstGeom>
        </p:spPr>
      </p:pic>
      <p:sp>
        <p:nvSpPr>
          <p:cNvPr id="12" name="TextBox 11"/>
          <p:cNvSpPr txBox="1"/>
          <p:nvPr/>
        </p:nvSpPr>
        <p:spPr>
          <a:xfrm>
            <a:off x="10396400" y="3108778"/>
            <a:ext cx="1583600" cy="307777"/>
          </a:xfrm>
          <a:prstGeom prst="rect">
            <a:avLst/>
          </a:prstGeom>
          <a:noFill/>
        </p:spPr>
        <p:txBody>
          <a:bodyPr wrap="square" rtlCol="0">
            <a:spAutoFit/>
          </a:bodyPr>
          <a:lstStyle/>
          <a:p>
            <a:r>
              <a:rPr lang="en-US" sz="1400" dirty="0" smtClean="0">
                <a:solidFill>
                  <a:srgbClr val="00FAC7"/>
                </a:solidFill>
                <a:latin typeface="Changa ExtraLight" charset="0"/>
                <a:ea typeface="Changa ExtraLight" charset="0"/>
                <a:cs typeface="Changa ExtraLight" charset="0"/>
              </a:rPr>
              <a:t>Strategic Partners</a:t>
            </a:r>
            <a:endParaRPr lang="en-US" sz="1400" dirty="0">
              <a:solidFill>
                <a:srgbClr val="00FAC7"/>
              </a:solidFill>
              <a:latin typeface="Changa ExtraLight" charset="0"/>
              <a:ea typeface="Changa ExtraLight" charset="0"/>
              <a:cs typeface="Changa ExtraLight" charset="0"/>
            </a:endParaRPr>
          </a:p>
        </p:txBody>
      </p:sp>
      <p:sp>
        <p:nvSpPr>
          <p:cNvPr id="13" name="TextBox 12"/>
          <p:cNvSpPr txBox="1"/>
          <p:nvPr/>
        </p:nvSpPr>
        <p:spPr>
          <a:xfrm>
            <a:off x="10381220" y="5219602"/>
            <a:ext cx="1727200" cy="307777"/>
          </a:xfrm>
          <a:prstGeom prst="rect">
            <a:avLst/>
          </a:prstGeom>
          <a:noFill/>
        </p:spPr>
        <p:txBody>
          <a:bodyPr wrap="square" rtlCol="0">
            <a:spAutoFit/>
          </a:bodyPr>
          <a:lstStyle/>
          <a:p>
            <a:r>
              <a:rPr lang="en-US" sz="1400" dirty="0" smtClean="0">
                <a:solidFill>
                  <a:srgbClr val="00FAC7"/>
                </a:solidFill>
                <a:latin typeface="Changa ExtraLight" charset="0"/>
                <a:ea typeface="Changa ExtraLight" charset="0"/>
                <a:cs typeface="Changa ExtraLight" charset="0"/>
              </a:rPr>
              <a:t>Supporting Partners</a:t>
            </a:r>
            <a:endParaRPr lang="en-US" sz="1400" dirty="0">
              <a:solidFill>
                <a:srgbClr val="00FAC7"/>
              </a:solidFill>
              <a:latin typeface="Changa ExtraLight" charset="0"/>
              <a:ea typeface="Changa ExtraLight" charset="0"/>
              <a:cs typeface="Changa ExtraLight"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6768" y="6178655"/>
            <a:ext cx="1630064" cy="261961"/>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39810" y="5982702"/>
            <a:ext cx="1151562" cy="517569"/>
          </a:xfrm>
          <a:prstGeom prst="rect">
            <a:avLst/>
          </a:prstGeom>
        </p:spPr>
      </p:pic>
    </p:spTree>
    <p:extLst>
      <p:ext uri="{BB962C8B-B14F-4D97-AF65-F5344CB8AC3E}">
        <p14:creationId xmlns:p14="http://schemas.microsoft.com/office/powerpoint/2010/main" val="7918403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What we do?</a:t>
            </a:r>
            <a:endParaRPr lang="en-US" b="1" dirty="0">
              <a:solidFill>
                <a:schemeClr val="bg1"/>
              </a:solidFill>
              <a:latin typeface="Changa" charset="0"/>
              <a:ea typeface="Changa" charset="0"/>
              <a:cs typeface="Changa" charset="0"/>
            </a:endParaRPr>
          </a:p>
        </p:txBody>
      </p:sp>
      <p:sp>
        <p:nvSpPr>
          <p:cNvPr id="6" name="Content Placeholder 2"/>
          <p:cNvSpPr txBox="1">
            <a:spLocks/>
          </p:cNvSpPr>
          <p:nvPr/>
        </p:nvSpPr>
        <p:spPr>
          <a:xfrm>
            <a:off x="308347" y="2500521"/>
            <a:ext cx="2743196" cy="589235"/>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smtClean="0">
                <a:solidFill>
                  <a:srgbClr val="1A0040"/>
                </a:solidFill>
                <a:latin typeface="Changa Medium" charset="0"/>
                <a:ea typeface="Changa Medium" charset="0"/>
                <a:cs typeface="Changa Medium" charset="0"/>
              </a:rPr>
              <a:t>We inspire</a:t>
            </a:r>
          </a:p>
        </p:txBody>
      </p:sp>
      <p:sp>
        <p:nvSpPr>
          <p:cNvPr id="7" name="Content Placeholder 2"/>
          <p:cNvSpPr txBox="1">
            <a:spLocks/>
          </p:cNvSpPr>
          <p:nvPr/>
        </p:nvSpPr>
        <p:spPr>
          <a:xfrm>
            <a:off x="308348" y="4010287"/>
            <a:ext cx="3125968" cy="589235"/>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smtClean="0">
                <a:solidFill>
                  <a:srgbClr val="1A0040"/>
                </a:solidFill>
                <a:latin typeface="Changa Medium" charset="0"/>
                <a:ea typeface="Changa Medium" charset="0"/>
                <a:cs typeface="Changa Medium" charset="0"/>
              </a:rPr>
              <a:t>We promote</a:t>
            </a:r>
          </a:p>
        </p:txBody>
      </p:sp>
      <p:sp>
        <p:nvSpPr>
          <p:cNvPr id="8" name="Content Placeholder 2"/>
          <p:cNvSpPr txBox="1">
            <a:spLocks/>
          </p:cNvSpPr>
          <p:nvPr/>
        </p:nvSpPr>
        <p:spPr>
          <a:xfrm>
            <a:off x="308347" y="5581685"/>
            <a:ext cx="11028126" cy="691087"/>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smtClean="0">
                <a:solidFill>
                  <a:srgbClr val="1A0040"/>
                </a:solidFill>
                <a:latin typeface="Changa Medium" charset="0"/>
                <a:ea typeface="Changa Medium" charset="0"/>
                <a:cs typeface="Changa Medium" charset="0"/>
              </a:rPr>
              <a:t>We foster science and technology</a:t>
            </a:r>
          </a:p>
        </p:txBody>
      </p:sp>
      <p:sp>
        <p:nvSpPr>
          <p:cNvPr id="9" name="TextBox 8"/>
          <p:cNvSpPr txBox="1"/>
          <p:nvPr/>
        </p:nvSpPr>
        <p:spPr>
          <a:xfrm>
            <a:off x="223283" y="3189207"/>
            <a:ext cx="8537948" cy="369332"/>
          </a:xfrm>
          <a:prstGeom prst="rect">
            <a:avLst/>
          </a:prstGeom>
          <a:noFill/>
        </p:spPr>
        <p:txBody>
          <a:bodyPr wrap="square" rtlCol="0">
            <a:spAutoFit/>
          </a:bodyPr>
          <a:lstStyle/>
          <a:p>
            <a:r>
              <a:rPr lang="en-US" dirty="0">
                <a:solidFill>
                  <a:srgbClr val="00FAC7"/>
                </a:solidFill>
                <a:latin typeface="Changa ExtraLight" charset="0"/>
                <a:ea typeface="Changa ExtraLight" charset="0"/>
                <a:cs typeface="Changa ExtraLight" charset="0"/>
              </a:rPr>
              <a:t>through the annual MIT Enterprise Forum Arab Startup Competition (ASC).</a:t>
            </a:r>
            <a:r>
              <a:rPr lang="en-US" dirty="0" smtClean="0">
                <a:solidFill>
                  <a:srgbClr val="00FAC7"/>
                </a:solidFill>
                <a:effectLst/>
                <a:latin typeface="Changa ExtraLight" charset="0"/>
                <a:ea typeface="Changa ExtraLight" charset="0"/>
                <a:cs typeface="Changa ExtraLight" charset="0"/>
              </a:rPr>
              <a:t> </a:t>
            </a:r>
            <a:endParaRPr lang="en-US" dirty="0">
              <a:solidFill>
                <a:srgbClr val="00FAC7"/>
              </a:solidFill>
              <a:latin typeface="Changa ExtraLight" charset="0"/>
              <a:ea typeface="Changa ExtraLight" charset="0"/>
              <a:cs typeface="Changa ExtraLight" charset="0"/>
            </a:endParaRPr>
          </a:p>
        </p:txBody>
      </p:sp>
      <p:sp>
        <p:nvSpPr>
          <p:cNvPr id="10" name="TextBox 9"/>
          <p:cNvSpPr txBox="1"/>
          <p:nvPr/>
        </p:nvSpPr>
        <p:spPr>
          <a:xfrm>
            <a:off x="223283" y="4701374"/>
            <a:ext cx="9755374" cy="335756"/>
          </a:xfrm>
          <a:prstGeom prst="rect">
            <a:avLst/>
          </a:prstGeom>
          <a:noFill/>
        </p:spPr>
        <p:txBody>
          <a:bodyPr wrap="square" rtlCol="0">
            <a:spAutoFit/>
          </a:bodyPr>
          <a:lstStyle/>
          <a:p>
            <a:r>
              <a:rPr lang="en-US" dirty="0">
                <a:solidFill>
                  <a:srgbClr val="00FAC7"/>
                </a:solidFill>
                <a:latin typeface="Changa ExtraLight" charset="0"/>
                <a:ea typeface="Changa ExtraLight" charset="0"/>
                <a:cs typeface="Changa ExtraLight" charset="0"/>
              </a:rPr>
              <a:t>entrepreneurs in international media and through our Silicon Valley </a:t>
            </a:r>
            <a:r>
              <a:rPr lang="en-US" dirty="0" smtClean="0">
                <a:solidFill>
                  <a:srgbClr val="00FAC7"/>
                </a:solidFill>
                <a:latin typeface="Changa ExtraLight" charset="0"/>
                <a:ea typeface="Changa ExtraLight" charset="0"/>
                <a:cs typeface="Changa ExtraLight" charset="0"/>
              </a:rPr>
              <a:t>program.</a:t>
            </a:r>
            <a:endParaRPr lang="en-US" dirty="0">
              <a:solidFill>
                <a:srgbClr val="00FAC7"/>
              </a:solidFill>
              <a:latin typeface="Changa ExtraLight" charset="0"/>
              <a:ea typeface="Changa ExtraLight" charset="0"/>
              <a:cs typeface="Changa ExtraLight" charset="0"/>
            </a:endParaRPr>
          </a:p>
        </p:txBody>
      </p:sp>
      <p:sp>
        <p:nvSpPr>
          <p:cNvPr id="12" name="TextBox 11"/>
          <p:cNvSpPr txBox="1"/>
          <p:nvPr/>
        </p:nvSpPr>
        <p:spPr>
          <a:xfrm>
            <a:off x="223283" y="6272772"/>
            <a:ext cx="8537948" cy="369332"/>
          </a:xfrm>
          <a:prstGeom prst="rect">
            <a:avLst/>
          </a:prstGeom>
          <a:noFill/>
        </p:spPr>
        <p:txBody>
          <a:bodyPr wrap="square" rtlCol="0">
            <a:spAutoFit/>
          </a:bodyPr>
          <a:lstStyle/>
          <a:p>
            <a:r>
              <a:rPr lang="en-US" dirty="0">
                <a:solidFill>
                  <a:srgbClr val="00FAC7"/>
                </a:solidFill>
                <a:latin typeface="Changa ExtraLight" charset="0"/>
                <a:ea typeface="Changa ExtraLight" charset="0"/>
                <a:cs typeface="Changa ExtraLight" charset="0"/>
              </a:rPr>
              <a:t>through our media arm MIT Technology Review Arab Edition.</a:t>
            </a:r>
          </a:p>
        </p:txBody>
      </p:sp>
    </p:spTree>
    <p:extLst>
      <p:ext uri="{BB962C8B-B14F-4D97-AF65-F5344CB8AC3E}">
        <p14:creationId xmlns:p14="http://schemas.microsoft.com/office/powerpoint/2010/main" val="887359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What is the Silicon Valley Program?</a:t>
            </a:r>
            <a:endParaRPr lang="en-US" b="1" dirty="0">
              <a:solidFill>
                <a:schemeClr val="bg1"/>
              </a:solidFill>
              <a:latin typeface="Changa" charset="0"/>
              <a:ea typeface="Changa" charset="0"/>
              <a:cs typeface="Changa" charset="0"/>
            </a:endParaRPr>
          </a:p>
        </p:txBody>
      </p:sp>
      <p:sp>
        <p:nvSpPr>
          <p:cNvPr id="3" name="Content Placeholder 2"/>
          <p:cNvSpPr>
            <a:spLocks noGrp="1"/>
          </p:cNvSpPr>
          <p:nvPr>
            <p:ph idx="1"/>
          </p:nvPr>
        </p:nvSpPr>
        <p:spPr>
          <a:xfrm>
            <a:off x="8040029" y="2587085"/>
            <a:ext cx="3791415" cy="3958682"/>
          </a:xfrm>
          <a:solidFill>
            <a:srgbClr val="6600FF"/>
          </a:solidFill>
        </p:spPr>
        <p:txBody>
          <a:bodyPr>
            <a:noAutofit/>
          </a:bodyPr>
          <a:lstStyle/>
          <a:p>
            <a:pPr marL="0" indent="0">
              <a:buNone/>
            </a:pPr>
            <a:r>
              <a:rPr lang="en-US" sz="2000" dirty="0">
                <a:solidFill>
                  <a:schemeClr val="bg1"/>
                </a:solidFill>
                <a:latin typeface="Changa ExtraLight" charset="0"/>
                <a:ea typeface="Changa ExtraLight" charset="0"/>
                <a:cs typeface="Changa ExtraLight" charset="0"/>
              </a:rPr>
              <a:t>For the past </a:t>
            </a:r>
            <a:r>
              <a:rPr lang="en-US" sz="2000" b="1" dirty="0">
                <a:solidFill>
                  <a:srgbClr val="00FAC7"/>
                </a:solidFill>
                <a:latin typeface="Changa" charset="0"/>
                <a:ea typeface="Changa" charset="0"/>
                <a:cs typeface="Changa" charset="0"/>
              </a:rPr>
              <a:t>3 years</a:t>
            </a:r>
            <a:r>
              <a:rPr lang="en-US" sz="2000" dirty="0">
                <a:solidFill>
                  <a:schemeClr val="bg1"/>
                </a:solidFill>
                <a:latin typeface="Changa ExtraLight" charset="0"/>
                <a:ea typeface="Changa ExtraLight" charset="0"/>
                <a:cs typeface="Changa ExtraLight" charset="0"/>
              </a:rPr>
              <a:t>, we have been providing critical support to around</a:t>
            </a:r>
            <a:r>
              <a:rPr lang="en-US" sz="2000" b="1" dirty="0">
                <a:solidFill>
                  <a:schemeClr val="bg1"/>
                </a:solidFill>
                <a:latin typeface="Changa ExtraLight" charset="0"/>
                <a:ea typeface="Changa ExtraLight" charset="0"/>
                <a:cs typeface="Changa ExtraLight" charset="0"/>
              </a:rPr>
              <a:t> </a:t>
            </a:r>
            <a:r>
              <a:rPr lang="en-US" sz="2000" b="1" dirty="0">
                <a:solidFill>
                  <a:srgbClr val="00FAC7"/>
                </a:solidFill>
                <a:latin typeface="Changa" charset="0"/>
                <a:ea typeface="Changa" charset="0"/>
                <a:cs typeface="Changa" charset="0"/>
              </a:rPr>
              <a:t>20 startups</a:t>
            </a:r>
            <a:r>
              <a:rPr lang="en-US" sz="2000" b="1" dirty="0">
                <a:solidFill>
                  <a:schemeClr val="bg1"/>
                </a:solidFill>
                <a:latin typeface="Changa" charset="0"/>
                <a:ea typeface="Changa" charset="0"/>
                <a:cs typeface="Changa" charset="0"/>
              </a:rPr>
              <a:t> </a:t>
            </a:r>
            <a:r>
              <a:rPr lang="en-US" sz="2000" dirty="0">
                <a:solidFill>
                  <a:schemeClr val="bg1"/>
                </a:solidFill>
                <a:latin typeface="Changa ExtraLight" charset="0"/>
                <a:ea typeface="Changa ExtraLight" charset="0"/>
                <a:cs typeface="Changa ExtraLight" charset="0"/>
              </a:rPr>
              <a:t>from various sectors by flying them to Silicon Valley for </a:t>
            </a:r>
            <a:r>
              <a:rPr lang="en-US" sz="2000" dirty="0" smtClean="0">
                <a:solidFill>
                  <a:schemeClr val="bg1"/>
                </a:solidFill>
                <a:latin typeface="Changa ExtraLight" charset="0"/>
                <a:ea typeface="Changa ExtraLight" charset="0"/>
                <a:cs typeface="Changa ExtraLight" charset="0"/>
              </a:rPr>
              <a:t>a </a:t>
            </a:r>
            <a:r>
              <a:rPr lang="en-US" sz="2000" b="1" dirty="0" smtClean="0">
                <a:solidFill>
                  <a:srgbClr val="00FAC7"/>
                </a:solidFill>
                <a:latin typeface="Changa" charset="0"/>
                <a:ea typeface="Changa" charset="0"/>
                <a:cs typeface="Changa" charset="0"/>
              </a:rPr>
              <a:t>week-long</a:t>
            </a:r>
            <a:r>
              <a:rPr lang="en-US" sz="2000" dirty="0" smtClean="0">
                <a:solidFill>
                  <a:schemeClr val="bg1"/>
                </a:solidFill>
                <a:latin typeface="Changa ExtraLight" charset="0"/>
                <a:ea typeface="Changa ExtraLight" charset="0"/>
                <a:cs typeface="Changa ExtraLight" charset="0"/>
              </a:rPr>
              <a:t> </a:t>
            </a:r>
            <a:r>
              <a:rPr lang="en-US" sz="2000" dirty="0">
                <a:solidFill>
                  <a:schemeClr val="bg1"/>
                </a:solidFill>
                <a:latin typeface="Changa ExtraLight" charset="0"/>
                <a:ea typeface="Changa ExtraLight" charset="0"/>
                <a:cs typeface="Changa ExtraLight" charset="0"/>
              </a:rPr>
              <a:t>immersive program during which entrepreneurs participate in leading tech conferences, undertake trainings and are offered opportunities to meet with mentors and pitch their startups to industry leaders, investors and successful entrepreneurs. </a:t>
            </a:r>
            <a:endParaRPr lang="en-US" sz="2000" dirty="0" smtClean="0">
              <a:solidFill>
                <a:schemeClr val="bg1"/>
              </a:solidFill>
              <a:latin typeface="Changa ExtraLight" charset="0"/>
              <a:ea typeface="Changa ExtraLight" charset="0"/>
              <a:cs typeface="Changa ExtraLight" charset="0"/>
            </a:endParaRPr>
          </a:p>
        </p:txBody>
      </p:sp>
      <p:sp>
        <p:nvSpPr>
          <p:cNvPr id="6" name="Content Placeholder 2"/>
          <p:cNvSpPr txBox="1">
            <a:spLocks/>
          </p:cNvSpPr>
          <p:nvPr/>
        </p:nvSpPr>
        <p:spPr>
          <a:xfrm>
            <a:off x="223282" y="2594472"/>
            <a:ext cx="7168117" cy="3222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solidFill>
                  <a:srgbClr val="00FAC7"/>
                </a:solidFill>
                <a:latin typeface="Changa" charset="0"/>
                <a:ea typeface="Changa" charset="0"/>
                <a:cs typeface="Changa" charset="0"/>
              </a:rPr>
              <a:t>Launched in 2014, the Silicon Valley program falls under one of the key missions of our organization: </a:t>
            </a:r>
          </a:p>
          <a:p>
            <a:pPr fontAlgn="base">
              <a:buFont typeface="Wingdings" charset="2"/>
              <a:buChar char="§"/>
            </a:pPr>
            <a:r>
              <a:rPr lang="en-US" sz="3200" dirty="0" smtClean="0">
                <a:solidFill>
                  <a:srgbClr val="FFE063"/>
                </a:solidFill>
                <a:latin typeface="Changa" charset="0"/>
                <a:ea typeface="Changa" charset="0"/>
                <a:cs typeface="Changa" charset="0"/>
              </a:rPr>
              <a:t>Promote </a:t>
            </a:r>
            <a:r>
              <a:rPr lang="en-US" sz="3200" dirty="0">
                <a:solidFill>
                  <a:srgbClr val="FFE063"/>
                </a:solidFill>
                <a:latin typeface="Changa" charset="0"/>
                <a:ea typeface="Changa" charset="0"/>
                <a:cs typeface="Changa" charset="0"/>
              </a:rPr>
              <a:t>startups from the Arab World on an international level </a:t>
            </a:r>
          </a:p>
          <a:p>
            <a:pPr fontAlgn="base">
              <a:buFont typeface="Wingdings" charset="2"/>
              <a:buChar char="§"/>
            </a:pPr>
            <a:r>
              <a:rPr lang="en-US" sz="3200" dirty="0" smtClean="0">
                <a:solidFill>
                  <a:schemeClr val="bg1"/>
                </a:solidFill>
                <a:latin typeface="Changa" charset="0"/>
                <a:ea typeface="Changa" charset="0"/>
                <a:cs typeface="Changa" charset="0"/>
              </a:rPr>
              <a:t>Strengthen </a:t>
            </a:r>
            <a:r>
              <a:rPr lang="en-US" sz="3200" dirty="0">
                <a:solidFill>
                  <a:schemeClr val="bg1"/>
                </a:solidFill>
                <a:latin typeface="Changa" charset="0"/>
                <a:ea typeface="Changa" charset="0"/>
                <a:cs typeface="Changa" charset="0"/>
              </a:rPr>
              <a:t>the entrepreneurial image of the Arab World </a:t>
            </a:r>
          </a:p>
          <a:p>
            <a:pPr marL="0" indent="0">
              <a:buNone/>
            </a:pPr>
            <a:endParaRPr lang="en-US" sz="3200" dirty="0">
              <a:solidFill>
                <a:srgbClr val="00FAC7"/>
              </a:solidFill>
              <a:latin typeface="Changa" charset="0"/>
              <a:ea typeface="Changa" charset="0"/>
              <a:cs typeface="Changa" charset="0"/>
            </a:endParaRPr>
          </a:p>
        </p:txBody>
      </p:sp>
    </p:spTree>
    <p:extLst>
      <p:ext uri="{BB962C8B-B14F-4D97-AF65-F5344CB8AC3E}">
        <p14:creationId xmlns:p14="http://schemas.microsoft.com/office/powerpoint/2010/main" val="14614736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What do we offer the startups?</a:t>
            </a:r>
            <a:endParaRPr lang="en-US" b="1" dirty="0">
              <a:solidFill>
                <a:schemeClr val="bg1"/>
              </a:solidFill>
              <a:latin typeface="Changa" charset="0"/>
              <a:ea typeface="Changa" charset="0"/>
              <a:cs typeface="Changa" charset="0"/>
            </a:endParaRPr>
          </a:p>
        </p:txBody>
      </p:sp>
      <p:sp>
        <p:nvSpPr>
          <p:cNvPr id="6" name="Content Placeholder 2"/>
          <p:cNvSpPr txBox="1">
            <a:spLocks/>
          </p:cNvSpPr>
          <p:nvPr/>
        </p:nvSpPr>
        <p:spPr>
          <a:xfrm>
            <a:off x="308347" y="2966028"/>
            <a:ext cx="2073345" cy="867162"/>
          </a:xfrm>
          <a:prstGeom prst="rect">
            <a:avLst/>
          </a:prstGeom>
          <a:solidFill>
            <a:srgbClr val="00FAC7"/>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smtClean="0">
                <a:solidFill>
                  <a:srgbClr val="FF0000"/>
                </a:solidFill>
                <a:latin typeface="Changa ExtraLight" charset="0"/>
                <a:ea typeface="Changa ExtraLight" charset="0"/>
                <a:cs typeface="Changa ExtraLight" charset="0"/>
              </a:rPr>
              <a:t>training</a:t>
            </a:r>
          </a:p>
        </p:txBody>
      </p:sp>
      <p:sp>
        <p:nvSpPr>
          <p:cNvPr id="8" name="Content Placeholder 2"/>
          <p:cNvSpPr txBox="1">
            <a:spLocks/>
          </p:cNvSpPr>
          <p:nvPr/>
        </p:nvSpPr>
        <p:spPr>
          <a:xfrm>
            <a:off x="308348" y="6071456"/>
            <a:ext cx="4082900" cy="786544"/>
          </a:xfrm>
          <a:prstGeom prst="rect">
            <a:avLst/>
          </a:prstGeom>
          <a:solidFill>
            <a:srgbClr val="00FAC7"/>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a:solidFill>
                  <a:srgbClr val="FF0000"/>
                </a:solidFill>
                <a:latin typeface="Changa ExtraLight" charset="0"/>
                <a:ea typeface="Changa ExtraLight" charset="0"/>
                <a:cs typeface="Changa ExtraLight" charset="0"/>
              </a:rPr>
              <a:t>m</a:t>
            </a:r>
            <a:r>
              <a:rPr lang="en-US" sz="4400" dirty="0" smtClean="0">
                <a:solidFill>
                  <a:srgbClr val="FF0000"/>
                </a:solidFill>
                <a:latin typeface="Changa ExtraLight" charset="0"/>
                <a:ea typeface="Changa ExtraLight" charset="0"/>
                <a:cs typeface="Changa ExtraLight" charset="0"/>
              </a:rPr>
              <a:t>edia exposure</a:t>
            </a:r>
          </a:p>
        </p:txBody>
      </p:sp>
      <p:sp>
        <p:nvSpPr>
          <p:cNvPr id="11" name="Content Placeholder 2"/>
          <p:cNvSpPr txBox="1">
            <a:spLocks/>
          </p:cNvSpPr>
          <p:nvPr/>
        </p:nvSpPr>
        <p:spPr>
          <a:xfrm>
            <a:off x="308347" y="3619618"/>
            <a:ext cx="2945216" cy="754451"/>
          </a:xfrm>
          <a:prstGeom prst="rect">
            <a:avLst/>
          </a:prstGeom>
          <a:solidFill>
            <a:srgbClr val="00FAC7"/>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smtClean="0">
                <a:solidFill>
                  <a:srgbClr val="FF0000"/>
                </a:solidFill>
                <a:latin typeface="Changa ExtraLight" charset="0"/>
                <a:ea typeface="Changa ExtraLight" charset="0"/>
                <a:cs typeface="Changa ExtraLight" charset="0"/>
              </a:rPr>
              <a:t>mentorship</a:t>
            </a:r>
          </a:p>
        </p:txBody>
      </p:sp>
      <p:sp>
        <p:nvSpPr>
          <p:cNvPr id="13" name="Content Placeholder 2"/>
          <p:cNvSpPr txBox="1">
            <a:spLocks/>
          </p:cNvSpPr>
          <p:nvPr/>
        </p:nvSpPr>
        <p:spPr>
          <a:xfrm>
            <a:off x="308347" y="4202657"/>
            <a:ext cx="2073346" cy="947457"/>
          </a:xfrm>
          <a:prstGeom prst="rect">
            <a:avLst/>
          </a:prstGeom>
          <a:solidFill>
            <a:srgbClr val="00FAC7"/>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smtClean="0">
                <a:solidFill>
                  <a:srgbClr val="FF0000"/>
                </a:solidFill>
                <a:latin typeface="Changa ExtraLight" charset="0"/>
                <a:ea typeface="Changa ExtraLight" charset="0"/>
                <a:cs typeface="Changa ExtraLight" charset="0"/>
              </a:rPr>
              <a:t>pitching</a:t>
            </a:r>
          </a:p>
        </p:txBody>
      </p:sp>
      <p:sp>
        <p:nvSpPr>
          <p:cNvPr id="14" name="Content Placeholder 2"/>
          <p:cNvSpPr txBox="1">
            <a:spLocks/>
          </p:cNvSpPr>
          <p:nvPr/>
        </p:nvSpPr>
        <p:spPr>
          <a:xfrm>
            <a:off x="308347" y="4879764"/>
            <a:ext cx="2945216" cy="1024975"/>
          </a:xfrm>
          <a:prstGeom prst="rect">
            <a:avLst/>
          </a:prstGeom>
          <a:solidFill>
            <a:srgbClr val="00FAC7"/>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smtClean="0">
                <a:solidFill>
                  <a:srgbClr val="FF0000"/>
                </a:solidFill>
                <a:latin typeface="Changa ExtraLight" charset="0"/>
                <a:ea typeface="Changa ExtraLight" charset="0"/>
                <a:cs typeface="Changa ExtraLight" charset="0"/>
              </a:rPr>
              <a:t>networking</a:t>
            </a:r>
          </a:p>
        </p:txBody>
      </p:sp>
      <p:sp>
        <p:nvSpPr>
          <p:cNvPr id="15" name="Content Placeholder 2"/>
          <p:cNvSpPr txBox="1">
            <a:spLocks/>
          </p:cNvSpPr>
          <p:nvPr/>
        </p:nvSpPr>
        <p:spPr>
          <a:xfrm>
            <a:off x="308307" y="5533363"/>
            <a:ext cx="6018441" cy="589235"/>
          </a:xfrm>
          <a:prstGeom prst="rect">
            <a:avLst/>
          </a:prstGeom>
          <a:solidFill>
            <a:srgbClr val="00FAC7"/>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smtClean="0">
                <a:solidFill>
                  <a:srgbClr val="FF0000"/>
                </a:solidFill>
                <a:latin typeface="Changa ExtraLight" charset="0"/>
                <a:ea typeface="Changa ExtraLight" charset="0"/>
                <a:cs typeface="Changa ExtraLight" charset="0"/>
              </a:rPr>
              <a:t>startup showcasing</a:t>
            </a:r>
          </a:p>
          <a:p>
            <a:pPr marL="0" indent="0">
              <a:buNone/>
            </a:pPr>
            <a:endParaRPr lang="en-US" sz="4400" dirty="0" smtClean="0">
              <a:solidFill>
                <a:srgbClr val="FF0000"/>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2034222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Overview of the last 2 editions</a:t>
            </a:r>
            <a:endParaRPr lang="en-US" b="1" dirty="0">
              <a:solidFill>
                <a:schemeClr val="bg1"/>
              </a:solidFill>
              <a:latin typeface="Changa" charset="0"/>
              <a:ea typeface="Changa" charset="0"/>
              <a:cs typeface="Changa"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270" y="1641778"/>
            <a:ext cx="2908117" cy="194026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56" y="3439245"/>
            <a:ext cx="2302837" cy="307810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527" y="1895662"/>
            <a:ext cx="5388397" cy="404691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009" y="3744123"/>
            <a:ext cx="1853763" cy="2773229"/>
          </a:xfrm>
          <a:prstGeom prst="rect">
            <a:avLst/>
          </a:prstGeom>
        </p:spPr>
      </p:pic>
      <p:sp>
        <p:nvSpPr>
          <p:cNvPr id="15" name="Content Placeholder 2"/>
          <p:cNvSpPr txBox="1">
            <a:spLocks/>
          </p:cNvSpPr>
          <p:nvPr/>
        </p:nvSpPr>
        <p:spPr>
          <a:xfrm>
            <a:off x="382351" y="6240016"/>
            <a:ext cx="1075867" cy="277336"/>
          </a:xfrm>
          <a:prstGeom prst="rect">
            <a:avLst/>
          </a:prstGeom>
          <a:solidFill>
            <a:srgbClr val="FFE063"/>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Changa ExtraLight" charset="0"/>
                <a:ea typeface="Changa ExtraLight" charset="0"/>
                <a:cs typeface="Changa ExtraLight" charset="0"/>
              </a:rPr>
              <a:t>2014</a:t>
            </a:r>
          </a:p>
        </p:txBody>
      </p:sp>
      <p:sp>
        <p:nvSpPr>
          <p:cNvPr id="18" name="Content Placeholder 2"/>
          <p:cNvSpPr txBox="1">
            <a:spLocks/>
          </p:cNvSpPr>
          <p:nvPr/>
        </p:nvSpPr>
        <p:spPr>
          <a:xfrm>
            <a:off x="6634813" y="5582757"/>
            <a:ext cx="1267781" cy="305931"/>
          </a:xfrm>
          <a:prstGeom prst="rect">
            <a:avLst/>
          </a:prstGeom>
          <a:solidFill>
            <a:srgbClr val="FF0000"/>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smtClean="0">
                <a:solidFill>
                  <a:srgbClr val="00FAC7"/>
                </a:solidFill>
                <a:latin typeface="Changa ExtraLight" charset="0"/>
                <a:ea typeface="Changa ExtraLight" charset="0"/>
                <a:cs typeface="Changa ExtraLight" charset="0"/>
              </a:rPr>
              <a:t>2015</a:t>
            </a:r>
          </a:p>
        </p:txBody>
      </p:sp>
      <p:sp>
        <p:nvSpPr>
          <p:cNvPr id="20" name="Content Placeholder 2"/>
          <p:cNvSpPr txBox="1">
            <a:spLocks/>
          </p:cNvSpPr>
          <p:nvPr/>
        </p:nvSpPr>
        <p:spPr>
          <a:xfrm>
            <a:off x="3504433" y="3271712"/>
            <a:ext cx="1199493" cy="277336"/>
          </a:xfrm>
          <a:prstGeom prst="rect">
            <a:avLst/>
          </a:prstGeom>
          <a:solidFill>
            <a:srgbClr val="00FAC7"/>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Changa ExtraLight" charset="0"/>
                <a:ea typeface="Changa ExtraLight" charset="0"/>
                <a:cs typeface="Changa ExtraLight" charset="0"/>
              </a:rPr>
              <a:t>2014</a:t>
            </a:r>
          </a:p>
        </p:txBody>
      </p:sp>
      <p:sp>
        <p:nvSpPr>
          <p:cNvPr id="23" name="Content Placeholder 2"/>
          <p:cNvSpPr txBox="1">
            <a:spLocks/>
          </p:cNvSpPr>
          <p:nvPr/>
        </p:nvSpPr>
        <p:spPr>
          <a:xfrm>
            <a:off x="2983008" y="6240016"/>
            <a:ext cx="1062371" cy="277336"/>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smtClean="0">
                <a:solidFill>
                  <a:srgbClr val="00FAC7"/>
                </a:solidFill>
                <a:latin typeface="Changa ExtraLight" charset="0"/>
                <a:ea typeface="Changa ExtraLight" charset="0"/>
                <a:cs typeface="Changa ExtraLight" charset="0"/>
              </a:rPr>
              <a:t>2015</a:t>
            </a:r>
          </a:p>
        </p:txBody>
      </p:sp>
    </p:spTree>
    <p:extLst>
      <p:ext uri="{BB962C8B-B14F-4D97-AF65-F5344CB8AC3E}">
        <p14:creationId xmlns:p14="http://schemas.microsoft.com/office/powerpoint/2010/main" val="5976699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978316"/>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mtClean="0"/>
              <a:t> </a:t>
            </a:r>
            <a:endParaRPr lang="en-US"/>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2016 Edition</a:t>
            </a:r>
            <a:endParaRPr lang="en-US" b="1" dirty="0">
              <a:solidFill>
                <a:schemeClr val="bg1"/>
              </a:solidFill>
              <a:latin typeface="Changa" charset="0"/>
              <a:ea typeface="Changa" charset="0"/>
              <a:cs typeface="Changa"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49" y="2296131"/>
            <a:ext cx="1800000" cy="5717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004" y="2355993"/>
            <a:ext cx="1800000" cy="4520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7400" y="2368413"/>
            <a:ext cx="1800000" cy="4271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7515" y="2296131"/>
            <a:ext cx="1080000" cy="57307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49" y="3819152"/>
            <a:ext cx="1636364" cy="7344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7515" y="3819152"/>
            <a:ext cx="981818" cy="981818"/>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249" y="5900164"/>
            <a:ext cx="1800000" cy="519191"/>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8004" y="6006280"/>
            <a:ext cx="1800000" cy="30695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77400" y="5724306"/>
            <a:ext cx="1800092" cy="870907"/>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2929" y="3819152"/>
            <a:ext cx="1808822" cy="981818"/>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88004" y="3819152"/>
            <a:ext cx="1181430" cy="981818"/>
          </a:xfrm>
          <a:prstGeom prst="rect">
            <a:avLst/>
          </a:prstGeom>
        </p:spPr>
      </p:pic>
      <p:sp>
        <p:nvSpPr>
          <p:cNvPr id="16" name="TextBox 15"/>
          <p:cNvSpPr txBox="1"/>
          <p:nvPr/>
        </p:nvSpPr>
        <p:spPr>
          <a:xfrm>
            <a:off x="286581" y="1027191"/>
            <a:ext cx="2931738" cy="523220"/>
          </a:xfrm>
          <a:prstGeom prst="rect">
            <a:avLst/>
          </a:prstGeom>
          <a:solidFill>
            <a:srgbClr val="6600FF"/>
          </a:solidFill>
        </p:spPr>
        <p:txBody>
          <a:bodyPr wrap="square" rtlCol="0" anchor="b">
            <a:spAutoFit/>
          </a:bodyPr>
          <a:lstStyle/>
          <a:p>
            <a:r>
              <a:rPr lang="en-US" sz="2800" dirty="0" smtClean="0">
                <a:solidFill>
                  <a:srgbClr val="00FAC7"/>
                </a:solidFill>
                <a:latin typeface="Changa ExtraLight" charset="0"/>
                <a:ea typeface="Changa ExtraLight" charset="0"/>
                <a:cs typeface="Changa ExtraLight" charset="0"/>
              </a:rPr>
              <a:t>The 11 Teams</a:t>
            </a:r>
            <a:endParaRPr lang="en-US" sz="2800"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9284990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2016 Edition</a:t>
            </a:r>
            <a:endParaRPr lang="en-US" b="1" dirty="0">
              <a:solidFill>
                <a:schemeClr val="bg1"/>
              </a:solidFill>
              <a:latin typeface="Changa" charset="0"/>
              <a:ea typeface="Changa" charset="0"/>
              <a:cs typeface="Changa"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48" y="2296131"/>
            <a:ext cx="3503437" cy="111281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924" y="2296131"/>
            <a:ext cx="3899017" cy="979132"/>
          </a:xfrm>
          <a:prstGeom prst="rect">
            <a:avLst/>
          </a:prstGeom>
        </p:spPr>
      </p:pic>
      <p:sp>
        <p:nvSpPr>
          <p:cNvPr id="21" name="Content Placeholder 2"/>
          <p:cNvSpPr txBox="1">
            <a:spLocks/>
          </p:cNvSpPr>
          <p:nvPr/>
        </p:nvSpPr>
        <p:spPr>
          <a:xfrm>
            <a:off x="321715" y="3654806"/>
            <a:ext cx="1284056"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6" name="Content Placeholder 2"/>
          <p:cNvSpPr txBox="1">
            <a:spLocks/>
          </p:cNvSpPr>
          <p:nvPr/>
        </p:nvSpPr>
        <p:spPr>
          <a:xfrm>
            <a:off x="274082"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smtClean="0">
                <a:solidFill>
                  <a:srgbClr val="00FAC7"/>
                </a:solidFill>
                <a:latin typeface="Changa ExtraLight" charset="0"/>
                <a:ea typeface="Changa ExtraLight" charset="0"/>
                <a:cs typeface="Changa ExtraLight" charset="0"/>
              </a:rPr>
              <a:t>Arrow </a:t>
            </a:r>
            <a:r>
              <a:rPr lang="en-US" sz="2000" dirty="0">
                <a:solidFill>
                  <a:srgbClr val="00FAC7"/>
                </a:solidFill>
                <a:latin typeface="Changa ExtraLight" charset="0"/>
                <a:ea typeface="Changa ExtraLight" charset="0"/>
                <a:cs typeface="Changa ExtraLight" charset="0"/>
              </a:rPr>
              <a:t>Labs is a mobility software manufacturer specializing in niche applications and mobility solutions. Arrow Labs MIMS is a state of the art mobility platform designed for todays modern workforce. </a:t>
            </a:r>
          </a:p>
        </p:txBody>
      </p:sp>
      <p:sp>
        <p:nvSpPr>
          <p:cNvPr id="22" name="Content Placeholder 2"/>
          <p:cNvSpPr txBox="1">
            <a:spLocks/>
          </p:cNvSpPr>
          <p:nvPr/>
        </p:nvSpPr>
        <p:spPr>
          <a:xfrm>
            <a:off x="6659987" y="3654806"/>
            <a:ext cx="685965"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9" name="Content Placeholder 2"/>
          <p:cNvSpPr txBox="1">
            <a:spLocks/>
          </p:cNvSpPr>
          <p:nvPr/>
        </p:nvSpPr>
        <p:spPr>
          <a:xfrm>
            <a:off x="6605331"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err="1">
                <a:solidFill>
                  <a:srgbClr val="00FAC7"/>
                </a:solidFill>
                <a:latin typeface="Changa ExtraLight" charset="0"/>
                <a:ea typeface="Changa ExtraLight" charset="0"/>
                <a:cs typeface="Changa ExtraLight" charset="0"/>
              </a:rPr>
              <a:t>Evam</a:t>
            </a:r>
            <a:r>
              <a:rPr lang="en-US" sz="2000" dirty="0">
                <a:solidFill>
                  <a:srgbClr val="00FAC7"/>
                </a:solidFill>
                <a:latin typeface="Changa ExtraLight" charset="0"/>
                <a:ea typeface="Changa ExtraLight" charset="0"/>
                <a:cs typeface="Changa ExtraLight" charset="0"/>
              </a:rPr>
              <a:t> provides a next generation business oriented streaming analytics platform for customer engagement and operational intelligence. Their platform is a real time event-processing solution capable of sensing, analyzing and acting on events as they are produced. EVAM can process millions of events in seconds and can take action to capture opportunities and prevent threats.</a:t>
            </a:r>
          </a:p>
        </p:txBody>
      </p:sp>
      <p:sp>
        <p:nvSpPr>
          <p:cNvPr id="11" name="TextBox 10"/>
          <p:cNvSpPr txBox="1"/>
          <p:nvPr/>
        </p:nvSpPr>
        <p:spPr>
          <a:xfrm>
            <a:off x="286581" y="1027191"/>
            <a:ext cx="2931738" cy="523220"/>
          </a:xfrm>
          <a:prstGeom prst="rect">
            <a:avLst/>
          </a:prstGeom>
          <a:solidFill>
            <a:srgbClr val="6600FF"/>
          </a:solidFill>
        </p:spPr>
        <p:txBody>
          <a:bodyPr wrap="square" rtlCol="0" anchor="b">
            <a:spAutoFit/>
          </a:bodyPr>
          <a:lstStyle/>
          <a:p>
            <a:r>
              <a:rPr lang="en-US" sz="2800" dirty="0" smtClean="0">
                <a:solidFill>
                  <a:srgbClr val="00FAC7"/>
                </a:solidFill>
                <a:latin typeface="Changa ExtraLight" charset="0"/>
                <a:ea typeface="Changa ExtraLight" charset="0"/>
                <a:cs typeface="Changa ExtraLight" charset="0"/>
              </a:rPr>
              <a:t>Teams Profiles</a:t>
            </a:r>
            <a:endParaRPr lang="en-US" sz="2800"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37995007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572" y="14153"/>
            <a:ext cx="12192000" cy="6858000"/>
          </a:xfrm>
          <a:prstGeom prst="rect">
            <a:avLst/>
          </a:prstGeom>
          <a:solidFill>
            <a:srgbClr val="1A004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2" name="Title 1"/>
          <p:cNvSpPr>
            <a:spLocks noGrp="1"/>
          </p:cNvSpPr>
          <p:nvPr>
            <p:ph type="title"/>
          </p:nvPr>
        </p:nvSpPr>
        <p:spPr>
          <a:xfrm>
            <a:off x="223283" y="24883"/>
            <a:ext cx="10515600" cy="1325563"/>
          </a:xfrm>
        </p:spPr>
        <p:txBody>
          <a:bodyPr/>
          <a:lstStyle/>
          <a:p>
            <a:r>
              <a:rPr lang="en-US" b="1" dirty="0" smtClean="0">
                <a:solidFill>
                  <a:schemeClr val="bg1"/>
                </a:solidFill>
                <a:latin typeface="Changa" charset="0"/>
                <a:ea typeface="Changa" charset="0"/>
                <a:cs typeface="Changa" charset="0"/>
              </a:rPr>
              <a:t>2016 Edition</a:t>
            </a:r>
            <a:endParaRPr lang="en-US" b="1" dirty="0">
              <a:solidFill>
                <a:schemeClr val="bg1"/>
              </a:solidFill>
              <a:latin typeface="Changa" charset="0"/>
              <a:ea typeface="Changa" charset="0"/>
              <a:cs typeface="Changa" charset="0"/>
            </a:endParaRPr>
          </a:p>
        </p:txBody>
      </p:sp>
      <p:sp>
        <p:nvSpPr>
          <p:cNvPr id="21" name="Content Placeholder 2"/>
          <p:cNvSpPr txBox="1">
            <a:spLocks/>
          </p:cNvSpPr>
          <p:nvPr/>
        </p:nvSpPr>
        <p:spPr>
          <a:xfrm>
            <a:off x="321715" y="3654806"/>
            <a:ext cx="1284056"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6" name="Content Placeholder 2"/>
          <p:cNvSpPr txBox="1">
            <a:spLocks/>
          </p:cNvSpPr>
          <p:nvPr/>
        </p:nvSpPr>
        <p:spPr>
          <a:xfrm>
            <a:off x="274082"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smtClean="0">
                <a:solidFill>
                  <a:srgbClr val="00FAC7"/>
                </a:solidFill>
                <a:latin typeface="Changa ExtraLight" charset="0"/>
                <a:ea typeface="Changa ExtraLight" charset="0"/>
                <a:cs typeface="Changa ExtraLight" charset="0"/>
              </a:rPr>
              <a:t>Arrow </a:t>
            </a:r>
            <a:r>
              <a:rPr lang="en-US" sz="2000" dirty="0">
                <a:solidFill>
                  <a:srgbClr val="00FAC7"/>
                </a:solidFill>
                <a:latin typeface="Changa ExtraLight" charset="0"/>
                <a:ea typeface="Changa ExtraLight" charset="0"/>
                <a:cs typeface="Changa ExtraLight" charset="0"/>
              </a:rPr>
              <a:t>Labs is a mobility software manufacturer specializing in niche applications and mobility solutions. Arrow Labs MIMS is a state of the art mobility platform designed for todays modern workforce. </a:t>
            </a:r>
          </a:p>
        </p:txBody>
      </p:sp>
      <p:sp>
        <p:nvSpPr>
          <p:cNvPr id="22" name="Content Placeholder 2"/>
          <p:cNvSpPr txBox="1">
            <a:spLocks/>
          </p:cNvSpPr>
          <p:nvPr/>
        </p:nvSpPr>
        <p:spPr>
          <a:xfrm>
            <a:off x="6659987" y="3654806"/>
            <a:ext cx="685965" cy="342351"/>
          </a:xfrm>
          <a:prstGeom prst="rect">
            <a:avLst/>
          </a:prstGeom>
          <a:solidFill>
            <a:srgbClr val="6600FF"/>
          </a:solidFill>
        </p:spPr>
        <p:txBody>
          <a:bodyPr vert="horz" wrap="square" lIns="46800" tIns="46800" rIns="46800" bIns="468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4400" dirty="0" smtClean="0">
              <a:solidFill>
                <a:srgbClr val="1A0040"/>
              </a:solidFill>
              <a:latin typeface="Changa Medium" charset="0"/>
              <a:ea typeface="Changa Medium" charset="0"/>
              <a:cs typeface="Changa Medium" charset="0"/>
            </a:endParaRPr>
          </a:p>
        </p:txBody>
      </p:sp>
      <p:sp>
        <p:nvSpPr>
          <p:cNvPr id="19" name="Content Placeholder 2"/>
          <p:cNvSpPr txBox="1">
            <a:spLocks/>
          </p:cNvSpPr>
          <p:nvPr/>
        </p:nvSpPr>
        <p:spPr>
          <a:xfrm>
            <a:off x="6605331" y="3641438"/>
            <a:ext cx="5369443" cy="3002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err="1">
                <a:solidFill>
                  <a:srgbClr val="00FAC7"/>
                </a:solidFill>
                <a:latin typeface="Changa ExtraLight" charset="0"/>
                <a:ea typeface="Changa ExtraLight" charset="0"/>
                <a:cs typeface="Changa ExtraLight" charset="0"/>
              </a:rPr>
              <a:t>Linkry</a:t>
            </a:r>
            <a:r>
              <a:rPr lang="en-US" sz="2000" dirty="0">
                <a:solidFill>
                  <a:srgbClr val="00FAC7"/>
                </a:solidFill>
                <a:latin typeface="Changa ExtraLight" charset="0"/>
                <a:ea typeface="Changa ExtraLight" charset="0"/>
                <a:cs typeface="Changa ExtraLight" charset="0"/>
              </a:rPr>
              <a:t> is a one stop shop for event organizers, providing services from online registration, check-in and badge printing, to mobile event applications and real time analytics.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48" y="2580010"/>
            <a:ext cx="3396928" cy="80616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041" y="2302458"/>
            <a:ext cx="2042339" cy="1083720"/>
          </a:xfrm>
          <a:prstGeom prst="rect">
            <a:avLst/>
          </a:prstGeom>
        </p:spPr>
      </p:pic>
      <p:sp>
        <p:nvSpPr>
          <p:cNvPr id="13" name="TextBox 12"/>
          <p:cNvSpPr txBox="1"/>
          <p:nvPr/>
        </p:nvSpPr>
        <p:spPr>
          <a:xfrm>
            <a:off x="286581" y="1027191"/>
            <a:ext cx="2931738" cy="523220"/>
          </a:xfrm>
          <a:prstGeom prst="rect">
            <a:avLst/>
          </a:prstGeom>
          <a:solidFill>
            <a:srgbClr val="6600FF"/>
          </a:solidFill>
        </p:spPr>
        <p:txBody>
          <a:bodyPr wrap="square" rtlCol="0" anchor="b">
            <a:spAutoFit/>
          </a:bodyPr>
          <a:lstStyle/>
          <a:p>
            <a:r>
              <a:rPr lang="en-US" sz="2800" dirty="0" smtClean="0">
                <a:solidFill>
                  <a:srgbClr val="00FAC7"/>
                </a:solidFill>
                <a:latin typeface="Changa ExtraLight" charset="0"/>
                <a:ea typeface="Changa ExtraLight" charset="0"/>
                <a:cs typeface="Changa ExtraLight" charset="0"/>
              </a:rPr>
              <a:t>Teams Profiles</a:t>
            </a:r>
            <a:endParaRPr lang="en-US" sz="2800" dirty="0">
              <a:solidFill>
                <a:srgbClr val="00FAC7"/>
              </a:solidFill>
              <a:latin typeface="Changa ExtraLight" charset="0"/>
              <a:ea typeface="Changa ExtraLight" charset="0"/>
              <a:cs typeface="Changa ExtraLight" charset="0"/>
            </a:endParaRPr>
          </a:p>
        </p:txBody>
      </p:sp>
    </p:spTree>
    <p:extLst>
      <p:ext uri="{BB962C8B-B14F-4D97-AF65-F5344CB8AC3E}">
        <p14:creationId xmlns:p14="http://schemas.microsoft.com/office/powerpoint/2010/main" val="28995703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6955</TotalTime>
  <Words>1141</Words>
  <Application>Microsoft Macintosh PowerPoint</Application>
  <PresentationFormat>Custom</PresentationFormat>
  <Paragraphs>157</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From the Arab World to Silicon Valley</vt:lpstr>
      <vt:lpstr>About MIT Enterprise Forum Pan Arab</vt:lpstr>
      <vt:lpstr>What we do?</vt:lpstr>
      <vt:lpstr>What is the Silicon Valley Program?</vt:lpstr>
      <vt:lpstr>What do we offer the startups?</vt:lpstr>
      <vt:lpstr>Overview of the last 2 editions</vt:lpstr>
      <vt:lpstr>2016 Edition</vt:lpstr>
      <vt:lpstr>2016 Edition</vt:lpstr>
      <vt:lpstr>2016 Edition</vt:lpstr>
      <vt:lpstr>2016 Edition</vt:lpstr>
      <vt:lpstr>2016 Edition</vt:lpstr>
      <vt:lpstr>2016 Edition</vt:lpstr>
      <vt:lpstr>2016 Edition</vt:lpstr>
      <vt:lpstr>Saudi Teams</vt:lpstr>
      <vt:lpstr>Program September 8-14, 2016 </vt:lpstr>
      <vt:lpstr>Program Sept. 8th | Day 1 | @Google HQ</vt:lpstr>
      <vt:lpstr>Program Sept. 9th | Day 2 | @500Startups SF</vt:lpstr>
      <vt:lpstr>Program Sept. 10th | Day 3 |   Tour in Silicon Valley</vt:lpstr>
      <vt:lpstr>Program Sept. 12th – 14th | Day 5 – 7</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Middle East to Silicon Valley</dc:title>
  <dc:creator>Microsoft Office User</dc:creator>
  <cp:lastModifiedBy>Apple</cp:lastModifiedBy>
  <cp:revision>67</cp:revision>
  <dcterms:created xsi:type="dcterms:W3CDTF">2016-08-08T12:33:44Z</dcterms:created>
  <dcterms:modified xsi:type="dcterms:W3CDTF">2016-08-21T18:04:10Z</dcterms:modified>
</cp:coreProperties>
</file>